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8" r:id="rId5"/>
    <p:sldId id="312" r:id="rId6"/>
    <p:sldId id="310" r:id="rId7"/>
    <p:sldId id="259" r:id="rId8"/>
    <p:sldId id="261" r:id="rId9"/>
    <p:sldId id="260" r:id="rId10"/>
    <p:sldId id="309" r:id="rId11"/>
    <p:sldId id="262" r:id="rId12"/>
    <p:sldId id="313" r:id="rId13"/>
    <p:sldId id="264" r:id="rId14"/>
    <p:sldId id="311" r:id="rId15"/>
    <p:sldId id="314" r:id="rId16"/>
    <p:sldId id="266" r:id="rId17"/>
    <p:sldId id="263" r:id="rId18"/>
    <p:sldId id="267" r:id="rId19"/>
    <p:sldId id="268" r:id="rId20"/>
    <p:sldId id="322" r:id="rId21"/>
    <p:sldId id="321" r:id="rId22"/>
    <p:sldId id="269" r:id="rId23"/>
    <p:sldId id="272" r:id="rId24"/>
    <p:sldId id="273" r:id="rId25"/>
    <p:sldId id="274" r:id="rId26"/>
    <p:sldId id="277" r:id="rId27"/>
    <p:sldId id="275" r:id="rId28"/>
    <p:sldId id="276" r:id="rId29"/>
    <p:sldId id="317" r:id="rId30"/>
    <p:sldId id="364" r:id="rId31"/>
    <p:sldId id="363" r:id="rId32"/>
    <p:sldId id="316" r:id="rId33"/>
    <p:sldId id="318" r:id="rId34"/>
    <p:sldId id="319" r:id="rId35"/>
    <p:sldId id="320" r:id="rId36"/>
    <p:sldId id="323" r:id="rId37"/>
    <p:sldId id="278" r:id="rId38"/>
    <p:sldId id="279" r:id="rId39"/>
    <p:sldId id="280" r:id="rId40"/>
    <p:sldId id="315" r:id="rId41"/>
    <p:sldId id="282" r:id="rId42"/>
    <p:sldId id="324" r:id="rId43"/>
    <p:sldId id="326" r:id="rId44"/>
    <p:sldId id="327" r:id="rId45"/>
    <p:sldId id="328" r:id="rId46"/>
    <p:sldId id="333" r:id="rId47"/>
    <p:sldId id="332" r:id="rId48"/>
    <p:sldId id="334" r:id="rId49"/>
    <p:sldId id="335" r:id="rId50"/>
    <p:sldId id="325" r:id="rId51"/>
    <p:sldId id="283" r:id="rId52"/>
    <p:sldId id="281" r:id="rId53"/>
    <p:sldId id="284" r:id="rId54"/>
    <p:sldId id="356" r:id="rId55"/>
    <p:sldId id="357" r:id="rId56"/>
    <p:sldId id="358" r:id="rId57"/>
    <p:sldId id="285" r:id="rId58"/>
    <p:sldId id="286" r:id="rId59"/>
    <p:sldId id="336" r:id="rId60"/>
    <p:sldId id="340" r:id="rId61"/>
    <p:sldId id="342" r:id="rId62"/>
    <p:sldId id="341" r:id="rId63"/>
    <p:sldId id="343" r:id="rId64"/>
    <p:sldId id="344" r:id="rId65"/>
    <p:sldId id="345" r:id="rId66"/>
    <p:sldId id="346" r:id="rId67"/>
    <p:sldId id="339" r:id="rId68"/>
    <p:sldId id="338" r:id="rId69"/>
    <p:sldId id="331" r:id="rId70"/>
    <p:sldId id="354" r:id="rId71"/>
    <p:sldId id="355" r:id="rId72"/>
    <p:sldId id="287" r:id="rId73"/>
    <p:sldId id="330" r:id="rId74"/>
    <p:sldId id="329" r:id="rId75"/>
    <p:sldId id="288" r:id="rId76"/>
    <p:sldId id="289" r:id="rId77"/>
    <p:sldId id="353" r:id="rId78"/>
    <p:sldId id="347" r:id="rId79"/>
    <p:sldId id="359" r:id="rId80"/>
    <p:sldId id="349" r:id="rId81"/>
    <p:sldId id="360" r:id="rId82"/>
    <p:sldId id="350" r:id="rId83"/>
    <p:sldId id="351" r:id="rId84"/>
    <p:sldId id="362" r:id="rId85"/>
    <p:sldId id="361" r:id="rId86"/>
    <p:sldId id="348" r:id="rId87"/>
    <p:sldId id="297" r:id="rId88"/>
    <p:sldId id="352" r:id="rId8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69" d="100"/>
          <a:sy n="69" d="100"/>
        </p:scale>
        <p:origin x="100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13EA-6622-C4C9-DF30-E6F9D30AFB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7E158-D2C3-22D2-CC32-7E72F6088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DC6CE-8B1E-7650-EB38-236A52811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E6F6C-29CE-32FD-0335-CF40B9BF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9B459-4B4A-562B-7EB8-5209CE12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4347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D2675-D61A-456E-21CC-A79B87231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BA33AD-EC7F-C411-3AAF-76D50232A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33D86-2698-FA13-F544-CA71C03DB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DCDB-D25B-DCE9-49E3-D79C79AE3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137D6-1F5F-3290-C1F9-DD4907B2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202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5B52A-6E9C-1604-CB4C-AC2D5444D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5FEB5-0257-3AEA-97C6-F4F2F2EAB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F3E40-BBA5-7ED7-6D1D-F1802666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D2458-9D35-7F76-436A-939C4B3A6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0E1B0-D13C-9F53-F8E5-486F893AE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9799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F892D-DCF7-56A8-3EB0-83D1E816D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EE13A-1564-98D8-6832-3462BE135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9B4B8-B4BA-F9D4-823A-D95C65E1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8BDBD-807D-979C-B3BB-301703C9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62B20-EBC3-D3EE-B275-4FAEB8D56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22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C94BE-99CD-35D5-53D6-78EE07AF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B2C2F-1791-AF28-A3BD-05975B15B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CEE70-D593-848C-EFCA-BFEF1BD5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2C6BE-42F6-C831-0B7C-6DAABDA99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CBA4D-5ACF-092E-4B4F-37DCFB80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67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B120-1DFF-CC56-34AD-0B369DA1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95011-800F-17A0-BEE8-356E64551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3076A-16EC-FC56-6AC9-5D855949C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AA7E7-73B5-5993-3BA1-44C8E4437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9D5B1-1711-9CD6-AB2E-01A6E511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AD38E-CFB9-20DA-EBB4-FE51BF538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28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EEEB-7AA9-EB46-8462-12E984E16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9C04D-358F-68B3-BAF9-8BBA746E6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C31B5-487F-9735-9CC0-C35516150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48438-5277-1EA2-89B4-CE5C45896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E39DAF-5983-959B-1751-15B7E054A3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0698F2-87B1-F1D5-B845-540151B71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7593A8-C1F3-7880-FFC8-C42AB83D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BEE9D5-D60B-FAE0-60FF-E52FE9BCF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49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85647-84FE-4020-4087-A1A8C6C8A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0302D-8F0F-567F-A890-646E5634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D005E-917E-AB30-60E6-D41D1A7F8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32A9B-7F65-8844-FC52-66365FF5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2857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713023-E28B-C4F0-B932-D823AF4D3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00CA6A-49E7-5A45-760A-61FC39831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466E1-BDD5-DB46-F3C9-DCA1DD5E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054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29D3D-D62A-E899-B703-229044F2B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EB44C-A239-C091-8AC3-4F7224629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F77540-B998-FDFB-7E62-7680B0BFE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AD231-5B3E-E33E-D1BC-539ED1B6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4F58D-0883-E2D3-3C18-6554A8D2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D7C9B-1404-2293-1C65-C4DFF233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2019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33992-613B-2993-4CC6-99D5C6C1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CA37D3-F6C6-1E29-9620-89C1F6F10A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67C6F-C56F-18AA-6440-351EFBC46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467AF-F275-CE53-0608-7BD0C9A60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21A11-18A1-E2F9-79A6-A022DFA9F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B8C18-23D7-28CF-A20D-144EB81C2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36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75349-B98C-5290-99E6-50F53C8A1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A01668-EA0E-38F6-90B0-80499F0CC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73FBB-F5C2-F7F4-0E18-B3CDF6248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D0285-4A34-4A91-911A-718D8690AE01}" type="datetimeFigureOut">
              <a:rPr lang="fr-FR" smtClean="0"/>
              <a:t>14/07/2024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1412E-C324-E8DD-7980-C6BE92DEE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BF2B4-F4A8-45D0-CE75-08FFE087F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330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Headers/Keep-Aliv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rt.spring.io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start.spring.io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Status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jpeg"/><Relationship Id="rId5" Type="http://schemas.openxmlformats.org/officeDocument/2006/relationships/image" Target="../media/image22.png"/><Relationship Id="rId10" Type="http://schemas.openxmlformats.org/officeDocument/2006/relationships/image" Target="../media/image27.jpe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en.wikipedia.org/wiki/Representational_state_transfer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angular.io/cli/serve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www.jetbrains.com/idea/downloa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www.jetbrains.com/idea/download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hyperlink" Target="https://www.w3schools.com/j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nodejs" TargetMode="External"/><Relationship Id="rId4" Type="http://schemas.openxmlformats.org/officeDocument/2006/relationships/image" Target="../media/image49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mm.tt/app/map/2853349794?t=AFOnMZf7Ku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E49F-E5A7-80C8-3AE7-ECA942A74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478" y="138113"/>
            <a:ext cx="11597898" cy="4462461"/>
          </a:xfrm>
        </p:spPr>
        <p:txBody>
          <a:bodyPr>
            <a:normAutofit fontScale="90000"/>
          </a:bodyPr>
          <a:lstStyle/>
          <a:p>
            <a:r>
              <a:rPr lang="fr-FR" dirty="0"/>
              <a:t>Introduction</a:t>
            </a:r>
            <a:br>
              <a:rPr lang="fr-FR" dirty="0"/>
            </a:br>
            <a:r>
              <a:rPr lang="fr-FR" dirty="0"/>
              <a:t>to Web </a:t>
            </a:r>
            <a:r>
              <a:rPr lang="fr-FR" dirty="0" err="1"/>
              <a:t>Development</a:t>
            </a:r>
            <a:br>
              <a:rPr lang="fr-FR" dirty="0"/>
            </a:br>
            <a:br>
              <a:rPr lang="fr-FR" dirty="0"/>
            </a:br>
            <a:r>
              <a:rPr lang="fr-FR" dirty="0"/>
              <a:t>Part 1: Http – TCP/IP </a:t>
            </a:r>
            <a:br>
              <a:rPr lang="fr-FR" dirty="0"/>
            </a:br>
            <a:r>
              <a:rPr lang="fr-FR" dirty="0"/>
              <a:t>Client/Server – </a:t>
            </a:r>
            <a:r>
              <a:rPr lang="fr-FR" dirty="0" err="1"/>
              <a:t>Rest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Proxy, Gateway, </a:t>
            </a:r>
            <a:r>
              <a:rPr lang="fr-FR" dirty="0" err="1"/>
              <a:t>Ng</a:t>
            </a:r>
            <a:r>
              <a:rPr lang="fr-FR" dirty="0"/>
              <a:t> serve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A6077A-0B06-F441-C847-11E90CAE5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051" y="5127355"/>
            <a:ext cx="11406752" cy="2442302"/>
          </a:xfrm>
        </p:spPr>
        <p:txBody>
          <a:bodyPr>
            <a:normAutofit/>
          </a:bodyPr>
          <a:lstStyle/>
          <a:p>
            <a:r>
              <a:rPr lang="fr-FR" dirty="0">
                <a:hlinkClick r:id="rId2"/>
              </a:rPr>
              <a:t>arnaud.nauwynck@gmail.com</a:t>
            </a:r>
            <a:endParaRPr lang="fr-FR" dirty="0"/>
          </a:p>
          <a:p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2023</a:t>
            </a:r>
          </a:p>
          <a:p>
            <a:r>
              <a:rPr lang="fr-FR" dirty="0"/>
              <a:t>This document: </a:t>
            </a:r>
            <a:br>
              <a:rPr lang="fr-FR" dirty="0"/>
            </a:br>
            <a:r>
              <a:rPr lang="fr-FR" dirty="0"/>
              <a:t>https://github.com/Arnaud-Nauwynck/presentations/web/intro-web-dev-part1-http.pdf</a:t>
            </a:r>
          </a:p>
        </p:txBody>
      </p:sp>
    </p:spTree>
    <p:extLst>
      <p:ext uri="{BB962C8B-B14F-4D97-AF65-F5344CB8AC3E}">
        <p14:creationId xmlns:p14="http://schemas.microsoft.com/office/powerpoint/2010/main" val="2184961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7625"/>
            <a:ext cx="12077700" cy="11078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4: https = http + TLS (SSL) =&gt;  Handshake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private+pub</a:t>
            </a:r>
            <a:r>
              <a:rPr lang="fr-FR" dirty="0"/>
              <a:t> key – exchange pub key..)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2C4B0778-31E8-7F6E-9F70-1100353F9BB7}"/>
              </a:ext>
            </a:extLst>
          </p:cNvPr>
          <p:cNvSpPr/>
          <p:nvPr/>
        </p:nvSpPr>
        <p:spPr>
          <a:xfrm>
            <a:off x="5893592" y="2657724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C9A853A8-6CB4-D5E6-C46B-217799D04F22}"/>
              </a:ext>
            </a:extLst>
          </p:cNvPr>
          <p:cNvSpPr/>
          <p:nvPr/>
        </p:nvSpPr>
        <p:spPr>
          <a:xfrm rot="16200000">
            <a:off x="2199741" y="1650858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D041B06-9FCC-1B11-F777-48097262A83E}"/>
              </a:ext>
            </a:extLst>
          </p:cNvPr>
          <p:cNvSpPr/>
          <p:nvPr/>
        </p:nvSpPr>
        <p:spPr>
          <a:xfrm rot="16200000">
            <a:off x="9436061" y="1589104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7C8CB-8D4F-1775-05F5-64416B964451}"/>
              </a:ext>
            </a:extLst>
          </p:cNvPr>
          <p:cNvSpPr txBox="1"/>
          <p:nvPr/>
        </p:nvSpPr>
        <p:spPr>
          <a:xfrm>
            <a:off x="3355837" y="1757670"/>
            <a:ext cx="545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TCP-IP socket </a:t>
            </a:r>
            <a:r>
              <a:rPr lang="fr-FR" dirty="0" err="1"/>
              <a:t>opened</a:t>
            </a:r>
            <a:r>
              <a:rPr lang="fr-FR" dirty="0"/>
              <a:t> = duplex communication channels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F68A24-FA07-4DBA-6434-F605E2FDBA59}"/>
              </a:ext>
            </a:extLst>
          </p:cNvPr>
          <p:cNvCxnSpPr>
            <a:cxnSpLocks/>
          </p:cNvCxnSpPr>
          <p:nvPr/>
        </p:nvCxnSpPr>
        <p:spPr>
          <a:xfrm>
            <a:off x="3571752" y="2120227"/>
            <a:ext cx="3100128" cy="6775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FADA98-90DF-9FD8-07F6-D6B11604E2E0}"/>
              </a:ext>
            </a:extLst>
          </p:cNvPr>
          <p:cNvCxnSpPr>
            <a:cxnSpLocks/>
          </p:cNvCxnSpPr>
          <p:nvPr/>
        </p:nvCxnSpPr>
        <p:spPr>
          <a:xfrm flipH="1">
            <a:off x="5745833" y="2291707"/>
            <a:ext cx="2466975" cy="3454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0B102B7-5CC2-13C2-A5AE-330A9E669FB5}"/>
              </a:ext>
            </a:extLst>
          </p:cNvPr>
          <p:cNvSpPr txBox="1"/>
          <p:nvPr/>
        </p:nvSpPr>
        <p:spPr>
          <a:xfrm>
            <a:off x="140131" y="4824413"/>
            <a:ext cx="3234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private+public</a:t>
            </a:r>
            <a:r>
              <a:rPr lang="fr-FR" dirty="0"/>
              <a:t> key pair</a:t>
            </a:r>
          </a:p>
        </p:txBody>
      </p:sp>
      <p:pic>
        <p:nvPicPr>
          <p:cNvPr id="1026" name="Picture 2" descr="the TLS Handshake">
            <a:extLst>
              <a:ext uri="{FF2B5EF4-FFF2-40B4-BE49-F238E27FC236}">
                <a16:creationId xmlns:a16="http://schemas.microsoft.com/office/drawing/2014/main" id="{0758851C-0BAC-B2DF-494E-AFCADAB9C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770" y="3305175"/>
            <a:ext cx="4927043" cy="281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382F47-3957-9FBE-990C-C75457D0B2F0}"/>
              </a:ext>
            </a:extLst>
          </p:cNvPr>
          <p:cNvSpPr txBox="1"/>
          <p:nvPr/>
        </p:nvSpPr>
        <p:spPr>
          <a:xfrm>
            <a:off x="8970266" y="5138738"/>
            <a:ext cx="3015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Send</a:t>
            </a:r>
            <a:r>
              <a:rPr lang="fr-FR" dirty="0"/>
              <a:t> </a:t>
            </a:r>
            <a:r>
              <a:rPr lang="fr-FR" dirty="0" err="1"/>
              <a:t>certificate</a:t>
            </a:r>
            <a:endParaRPr lang="fr-FR" dirty="0"/>
          </a:p>
          <a:p>
            <a:r>
              <a:rPr lang="fr-FR" dirty="0"/>
              <a:t>(=public key, </a:t>
            </a:r>
            <a:r>
              <a:rPr lang="fr-FR" dirty="0" err="1"/>
              <a:t>signed</a:t>
            </a:r>
            <a:r>
              <a:rPr lang="fr-FR" dirty="0"/>
              <a:t> by </a:t>
            </a:r>
            <a:r>
              <a:rPr lang="fr-FR" dirty="0" err="1"/>
              <a:t>others</a:t>
            </a:r>
            <a:r>
              <a:rPr lang="fr-FR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31F8FE-9A29-7636-FB6C-6DBA063AC2FA}"/>
              </a:ext>
            </a:extLst>
          </p:cNvPr>
          <p:cNvSpPr txBox="1"/>
          <p:nvPr/>
        </p:nvSpPr>
        <p:spPr>
          <a:xfrm>
            <a:off x="249092" y="5600403"/>
            <a:ext cx="171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check </a:t>
            </a:r>
            <a:r>
              <a:rPr lang="fr-FR" dirty="0" err="1"/>
              <a:t>certificate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419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5 : client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text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>
            <a:off x="7005637" y="1730196"/>
            <a:ext cx="3243263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428625" y="1599228"/>
            <a:ext cx="647190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 WRITE </a:t>
            </a:r>
            <a:r>
              <a:rPr lang="fr-FR" sz="2400" dirty="0" err="1"/>
              <a:t>request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GET /</a:t>
            </a:r>
            <a:r>
              <a:rPr lang="fr-FR" sz="2400" dirty="0" err="1"/>
              <a:t>path</a:t>
            </a:r>
            <a:r>
              <a:rPr lang="fr-FR" sz="2400" dirty="0"/>
              <a:t>/</a:t>
            </a:r>
            <a:r>
              <a:rPr lang="fr-FR" sz="2400" dirty="0" err="1"/>
              <a:t>foo?bar</a:t>
            </a:r>
            <a:r>
              <a:rPr lang="fr-FR" sz="2400" dirty="0"/>
              <a:t>    HTTP/1.1 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</p:spTree>
    <p:extLst>
      <p:ext uri="{BB962C8B-B14F-4D97-AF65-F5344CB8AC3E}">
        <p14:creationId xmlns:p14="http://schemas.microsoft.com/office/powerpoint/2010/main" val="2387543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5 : client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text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>
            <a:off x="7005637" y="1730196"/>
            <a:ext cx="3243263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428625" y="1599228"/>
            <a:ext cx="647190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 WRITE </a:t>
            </a:r>
            <a:r>
              <a:rPr lang="fr-FR" sz="2400" dirty="0" err="1"/>
              <a:t>request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GET /</a:t>
            </a:r>
            <a:r>
              <a:rPr lang="fr-FR" sz="2400" dirty="0" err="1"/>
              <a:t>path</a:t>
            </a:r>
            <a:r>
              <a:rPr lang="fr-FR" sz="2400" dirty="0"/>
              <a:t>/</a:t>
            </a:r>
            <a:r>
              <a:rPr lang="fr-FR" sz="2400" dirty="0" err="1"/>
              <a:t>foo?bar</a:t>
            </a:r>
            <a:r>
              <a:rPr lang="fr-FR" sz="2400" dirty="0"/>
              <a:t>    HTTP/1.1 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56369D-1234-EA4E-0CB2-5C5CAFD10F59}"/>
              </a:ext>
            </a:extLst>
          </p:cNvPr>
          <p:cNvCxnSpPr>
            <a:cxnSpLocks/>
          </p:cNvCxnSpPr>
          <p:nvPr/>
        </p:nvCxnSpPr>
        <p:spPr>
          <a:xfrm>
            <a:off x="1728450" y="3174499"/>
            <a:ext cx="3729038" cy="255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C87956-A4D3-B46B-6A9F-DAEB05639AFD}"/>
              </a:ext>
            </a:extLst>
          </p:cNvPr>
          <p:cNvSpPr txBox="1"/>
          <p:nvPr/>
        </p:nvSpPr>
        <p:spPr>
          <a:xfrm>
            <a:off x="5562600" y="3257649"/>
            <a:ext cx="4341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GET, PUT, POST, DELETE,HEAD,PATCH,…  </a:t>
            </a:r>
          </a:p>
          <a:p>
            <a:r>
              <a:rPr lang="fr-FR" sz="2000" dirty="0"/>
              <a:t>    are http « </a:t>
            </a:r>
            <a:r>
              <a:rPr lang="fr-FR" sz="2000" b="1" dirty="0"/>
              <a:t>Method </a:t>
            </a:r>
            <a:r>
              <a:rPr lang="fr-FR" sz="2000" b="1" dirty="0" err="1"/>
              <a:t>Verbs</a:t>
            </a:r>
            <a:r>
              <a:rPr lang="fr-FR" sz="2000" dirty="0"/>
              <a:t> »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4AB213-07A2-D702-01FA-4037E86F999A}"/>
              </a:ext>
            </a:extLst>
          </p:cNvPr>
          <p:cNvCxnSpPr>
            <a:cxnSpLocks/>
          </p:cNvCxnSpPr>
          <p:nvPr/>
        </p:nvCxnSpPr>
        <p:spPr>
          <a:xfrm>
            <a:off x="3664575" y="3429000"/>
            <a:ext cx="1717050" cy="8181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009F816-B901-94DC-ABE4-DBA80EB4E13B}"/>
              </a:ext>
            </a:extLst>
          </p:cNvPr>
          <p:cNvSpPr txBox="1"/>
          <p:nvPr/>
        </p:nvSpPr>
        <p:spPr>
          <a:xfrm>
            <a:off x="5562600" y="4077455"/>
            <a:ext cx="4147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request</a:t>
            </a:r>
            <a:r>
              <a:rPr lang="fr-FR" sz="2000" b="1" dirty="0"/>
              <a:t> Path</a:t>
            </a:r>
            <a:r>
              <a:rPr lang="fr-FR" sz="2000" dirty="0"/>
              <a:t>  (and </a:t>
            </a:r>
            <a:r>
              <a:rPr lang="fr-FR" sz="2000" dirty="0" err="1"/>
              <a:t>query</a:t>
            </a:r>
            <a:r>
              <a:rPr lang="fr-FR" sz="2000" dirty="0"/>
              <a:t> </a:t>
            </a:r>
            <a:r>
              <a:rPr lang="fr-FR" sz="2000" dirty="0" err="1"/>
              <a:t>parameters</a:t>
            </a:r>
            <a:r>
              <a:rPr lang="fr-FR" sz="2000" dirty="0"/>
              <a:t>) </a:t>
            </a:r>
          </a:p>
          <a:p>
            <a:r>
              <a:rPr lang="fr-FR" sz="2000" dirty="0"/>
              <a:t>    are relative to server host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51173EE-8F93-AED1-1D08-D33299B65865}"/>
              </a:ext>
            </a:extLst>
          </p:cNvPr>
          <p:cNvCxnSpPr>
            <a:cxnSpLocks/>
          </p:cNvCxnSpPr>
          <p:nvPr/>
        </p:nvCxnSpPr>
        <p:spPr>
          <a:xfrm>
            <a:off x="3767137" y="4690033"/>
            <a:ext cx="1614488" cy="3048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2BA242F-FF48-B408-4113-65AFB271144A}"/>
              </a:ext>
            </a:extLst>
          </p:cNvPr>
          <p:cNvCxnSpPr>
            <a:cxnSpLocks/>
          </p:cNvCxnSpPr>
          <p:nvPr/>
        </p:nvCxnSpPr>
        <p:spPr>
          <a:xfrm>
            <a:off x="3767137" y="5843588"/>
            <a:ext cx="161448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20792E4-CFEA-6B60-FDD4-E2AFD536C01A}"/>
              </a:ext>
            </a:extLst>
          </p:cNvPr>
          <p:cNvSpPr txBox="1"/>
          <p:nvPr/>
        </p:nvSpPr>
        <p:spPr>
          <a:xfrm>
            <a:off x="5580286" y="4842461"/>
            <a:ext cx="64551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Request</a:t>
            </a:r>
            <a:r>
              <a:rPr lang="fr-FR" sz="2000" b="1" dirty="0"/>
              <a:t> Headers</a:t>
            </a:r>
            <a:br>
              <a:rPr lang="fr-FR" sz="2000" dirty="0"/>
            </a:br>
            <a:r>
              <a:rPr lang="fr-FR" sz="2000" dirty="0"/>
              <a:t> </a:t>
            </a:r>
            <a:r>
              <a:rPr lang="fr-FR" sz="2000" dirty="0" err="1"/>
              <a:t>some</a:t>
            </a:r>
            <a:r>
              <a:rPr lang="fr-FR" sz="2000" dirty="0"/>
              <a:t> are standards headers: Host, Content-Type, </a:t>
            </a:r>
            <a:r>
              <a:rPr lang="fr-FR" sz="2000" dirty="0" err="1"/>
              <a:t>Accept</a:t>
            </a:r>
            <a:r>
              <a:rPr lang="fr-FR" sz="2000" dirty="0"/>
              <a:t>, ..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14FCFD-5453-5FC0-99AE-A88044DC5353}"/>
              </a:ext>
            </a:extLst>
          </p:cNvPr>
          <p:cNvSpPr txBox="1"/>
          <p:nvPr/>
        </p:nvSpPr>
        <p:spPr>
          <a:xfrm>
            <a:off x="5580286" y="5607467"/>
            <a:ext cx="50761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Request</a:t>
            </a:r>
            <a:r>
              <a:rPr lang="fr-FR" sz="2000" b="1" dirty="0"/>
              <a:t> Body</a:t>
            </a:r>
            <a:br>
              <a:rPr lang="fr-FR" sz="2000" b="1" dirty="0"/>
            </a:br>
            <a:r>
              <a:rPr lang="fr-FR" sz="2000" dirty="0"/>
              <a:t>   </a:t>
            </a:r>
            <a:r>
              <a:rPr lang="fr-FR" sz="2000" dirty="0" err="1"/>
              <a:t>optional</a:t>
            </a:r>
            <a:r>
              <a:rPr lang="fr-FR" sz="2000" dirty="0"/>
              <a:t>  (</a:t>
            </a:r>
            <a:r>
              <a:rPr lang="fr-FR" sz="2000" dirty="0" err="1"/>
              <a:t>generally</a:t>
            </a:r>
            <a:r>
              <a:rPr lang="fr-FR" sz="2000" dirty="0"/>
              <a:t> none in GET and DELETE, </a:t>
            </a:r>
          </a:p>
          <a:p>
            <a:r>
              <a:rPr lang="fr-FR" sz="2000" dirty="0"/>
              <a:t>                    one in PUT and POST)</a:t>
            </a:r>
          </a:p>
        </p:txBody>
      </p:sp>
    </p:spTree>
    <p:extLst>
      <p:ext uri="{BB962C8B-B14F-4D97-AF65-F5344CB8AC3E}">
        <p14:creationId xmlns:p14="http://schemas.microsoft.com/office/powerpoint/2010/main" val="2980663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981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6: Client WAIT </a:t>
            </a:r>
            <a:r>
              <a:rPr lang="fr-FR" dirty="0" err="1"/>
              <a:t>response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and do not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more to socket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979675-DD53-5C06-3DBF-64D3130A4EB6}"/>
              </a:ext>
            </a:extLst>
          </p:cNvPr>
          <p:cNvSpPr txBox="1"/>
          <p:nvPr/>
        </p:nvSpPr>
        <p:spPr>
          <a:xfrm>
            <a:off x="2481263" y="3067050"/>
            <a:ext cx="81587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possible </a:t>
            </a:r>
            <a:r>
              <a:rPr lang="fr-FR" sz="2400" dirty="0" err="1"/>
              <a:t>strategies</a:t>
            </a:r>
            <a:r>
              <a:rPr lang="fr-FR" sz="2400" dirty="0"/>
              <a:t>: </a:t>
            </a:r>
          </a:p>
          <a:p>
            <a:endParaRPr lang="fr-FR" sz="2400" dirty="0"/>
          </a:p>
          <a:p>
            <a:r>
              <a:rPr lang="fr-FR" sz="2400" dirty="0"/>
              <a:t>1/  </a:t>
            </a:r>
            <a:r>
              <a:rPr lang="fr-FR" sz="2400" dirty="0" err="1"/>
              <a:t>negotiate</a:t>
            </a:r>
            <a:r>
              <a:rPr lang="fr-FR" sz="2400" dirty="0"/>
              <a:t> in http Header to </a:t>
            </a:r>
            <a:r>
              <a:rPr lang="fr-FR" sz="2400" dirty="0" err="1"/>
              <a:t>keep</a:t>
            </a:r>
            <a:r>
              <a:rPr lang="fr-FR" sz="2400" dirty="0"/>
              <a:t> socket open, and re-use</a:t>
            </a:r>
          </a:p>
          <a:p>
            <a:endParaRPr lang="fr-FR" sz="2400" dirty="0"/>
          </a:p>
          <a:p>
            <a:r>
              <a:rPr lang="fr-FR" sz="2400" dirty="0"/>
              <a:t>2/  </a:t>
            </a:r>
            <a:r>
              <a:rPr lang="fr-FR" sz="2400" dirty="0" err="1"/>
              <a:t>half</a:t>
            </a:r>
            <a:r>
              <a:rPr lang="fr-FR" sz="2400" dirty="0"/>
              <a:t>-close  the socket on client-</a:t>
            </a:r>
            <a:r>
              <a:rPr lang="fr-FR" sz="2400" dirty="0" err="1"/>
              <a:t>side</a:t>
            </a:r>
            <a:r>
              <a:rPr lang="fr-FR" sz="2400" dirty="0"/>
              <a:t> (socket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now</a:t>
            </a:r>
            <a:r>
              <a:rPr lang="fr-FR" sz="2400" dirty="0"/>
              <a:t> </a:t>
            </a:r>
            <a:r>
              <a:rPr lang="fr-FR" sz="2400" dirty="0" err="1"/>
              <a:t>read-only</a:t>
            </a:r>
            <a:r>
              <a:rPr lang="fr-F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550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7 : server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Response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 flipH="1">
            <a:off x="2856239" y="1457606"/>
            <a:ext cx="2724149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6458560" y="1354182"/>
            <a:ext cx="546822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 WRITE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HTTP/1.1   200   OK»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</p:spTree>
    <p:extLst>
      <p:ext uri="{BB962C8B-B14F-4D97-AF65-F5344CB8AC3E}">
        <p14:creationId xmlns:p14="http://schemas.microsoft.com/office/powerpoint/2010/main" val="4235309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7 : server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Response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 flipH="1">
            <a:off x="2856239" y="1457606"/>
            <a:ext cx="2724149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6458560" y="1354182"/>
            <a:ext cx="546822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 WRITE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HTTP/1.1   200   OK»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56369D-1234-EA4E-0CB2-5C5CAFD10F59}"/>
              </a:ext>
            </a:extLst>
          </p:cNvPr>
          <p:cNvCxnSpPr>
            <a:cxnSpLocks/>
          </p:cNvCxnSpPr>
          <p:nvPr/>
        </p:nvCxnSpPr>
        <p:spPr>
          <a:xfrm flipH="1">
            <a:off x="3767137" y="3174499"/>
            <a:ext cx="5014913" cy="2545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C87956-A4D3-B46B-6A9F-DAEB05639AFD}"/>
              </a:ext>
            </a:extLst>
          </p:cNvPr>
          <p:cNvSpPr txBox="1"/>
          <p:nvPr/>
        </p:nvSpPr>
        <p:spPr>
          <a:xfrm>
            <a:off x="754974" y="2820556"/>
            <a:ext cx="3198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200,300,301,400,404,500,…  </a:t>
            </a:r>
          </a:p>
          <a:p>
            <a:r>
              <a:rPr lang="fr-FR" sz="2000" dirty="0"/>
              <a:t>    are http « </a:t>
            </a:r>
            <a:r>
              <a:rPr lang="fr-FR" sz="2000" b="1" dirty="0" err="1"/>
              <a:t>status</a:t>
            </a:r>
            <a:r>
              <a:rPr lang="fr-FR" sz="2000" b="1" dirty="0"/>
              <a:t> code</a:t>
            </a:r>
            <a:r>
              <a:rPr lang="fr-FR" sz="2000" dirty="0"/>
              <a:t>»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51173EE-8F93-AED1-1D08-D33299B65865}"/>
              </a:ext>
            </a:extLst>
          </p:cNvPr>
          <p:cNvCxnSpPr>
            <a:cxnSpLocks/>
          </p:cNvCxnSpPr>
          <p:nvPr/>
        </p:nvCxnSpPr>
        <p:spPr>
          <a:xfrm flipH="1">
            <a:off x="3829356" y="4405368"/>
            <a:ext cx="2761944" cy="1764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2BA242F-FF48-B408-4113-65AFB271144A}"/>
              </a:ext>
            </a:extLst>
          </p:cNvPr>
          <p:cNvCxnSpPr>
            <a:cxnSpLocks/>
          </p:cNvCxnSpPr>
          <p:nvPr/>
        </p:nvCxnSpPr>
        <p:spPr>
          <a:xfrm flipH="1" flipV="1">
            <a:off x="3767137" y="5843588"/>
            <a:ext cx="2733676" cy="2476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20792E4-CFEA-6B60-FDD4-E2AFD536C01A}"/>
              </a:ext>
            </a:extLst>
          </p:cNvPr>
          <p:cNvSpPr txBox="1"/>
          <p:nvPr/>
        </p:nvSpPr>
        <p:spPr>
          <a:xfrm>
            <a:off x="772660" y="4405368"/>
            <a:ext cx="50229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Response</a:t>
            </a:r>
            <a:r>
              <a:rPr lang="fr-FR" sz="2000" b="1" dirty="0"/>
              <a:t> Headers</a:t>
            </a:r>
            <a:br>
              <a:rPr lang="fr-FR" sz="2000" dirty="0"/>
            </a:br>
            <a:r>
              <a:rPr lang="fr-FR" sz="2000" dirty="0"/>
              <a:t> </a:t>
            </a:r>
            <a:r>
              <a:rPr lang="fr-FR" sz="2000" dirty="0" err="1"/>
              <a:t>some</a:t>
            </a:r>
            <a:r>
              <a:rPr lang="fr-FR" sz="2000" dirty="0"/>
              <a:t> are standards headers: Content-Type, ..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14FCFD-5453-5FC0-99AE-A88044DC5353}"/>
              </a:ext>
            </a:extLst>
          </p:cNvPr>
          <p:cNvSpPr txBox="1"/>
          <p:nvPr/>
        </p:nvSpPr>
        <p:spPr>
          <a:xfrm>
            <a:off x="838200" y="5590070"/>
            <a:ext cx="2307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Response</a:t>
            </a:r>
            <a:r>
              <a:rPr lang="fr-FR" sz="2000" b="1" dirty="0"/>
              <a:t> Body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C229F5-C1DD-575D-9A29-F010C8F55FB5}"/>
              </a:ext>
            </a:extLst>
          </p:cNvPr>
          <p:cNvSpPr txBox="1"/>
          <p:nvPr/>
        </p:nvSpPr>
        <p:spPr>
          <a:xfrm>
            <a:off x="1433249" y="3585562"/>
            <a:ext cx="2120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« </a:t>
            </a:r>
            <a:r>
              <a:rPr lang="fr-FR" sz="2000" b="1" dirty="0" err="1"/>
              <a:t>status</a:t>
            </a:r>
            <a:r>
              <a:rPr lang="fr-FR" sz="2000" b="1" dirty="0"/>
              <a:t> message</a:t>
            </a:r>
            <a:r>
              <a:rPr lang="fr-FR" sz="20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718711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8: Client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, close socket</a:t>
            </a:r>
          </a:p>
        </p:txBody>
      </p:sp>
      <p:pic>
        <p:nvPicPr>
          <p:cNvPr id="3076" name="Picture 4" descr="That's All Folks Wallpapers - Wallpaper Cave">
            <a:extLst>
              <a:ext uri="{FF2B5EF4-FFF2-40B4-BE49-F238E27FC236}">
                <a16:creationId xmlns:a16="http://schemas.microsoft.com/office/drawing/2014/main" id="{F69D8843-3265-3B35-2607-33F8FC32A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612" y="2192345"/>
            <a:ext cx="5819775" cy="363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002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http(s) Protocol </a:t>
            </a:r>
            <a:r>
              <a:rPr lang="fr-FR" dirty="0" err="1"/>
              <a:t>Caracteristics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290B95-1C69-6B69-0B6B-034B5BE79C75}"/>
              </a:ext>
            </a:extLst>
          </p:cNvPr>
          <p:cNvSpPr txBox="1"/>
          <p:nvPr/>
        </p:nvSpPr>
        <p:spPr>
          <a:xfrm>
            <a:off x="2352677" y="1852614"/>
            <a:ext cx="826367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1.x </a:t>
            </a:r>
            <a:r>
              <a:rPr lang="fr-FR" sz="2800" dirty="0" err="1"/>
              <a:t>protocol</a:t>
            </a:r>
            <a:r>
              <a:rPr lang="fr-FR" sz="2800" dirty="0"/>
              <a:t>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human</a:t>
            </a:r>
            <a:r>
              <a:rPr lang="fr-FR" sz="2800" dirty="0"/>
              <a:t> </a:t>
            </a:r>
            <a:r>
              <a:rPr lang="fr-FR" sz="2800" dirty="0" err="1"/>
              <a:t>readable</a:t>
            </a:r>
            <a:r>
              <a:rPr lang="fr-FR" sz="2800" dirty="0"/>
              <a:t>, </a:t>
            </a:r>
          </a:p>
          <a:p>
            <a:r>
              <a:rPr lang="fr-FR" sz="2800" dirty="0"/>
              <a:t>( http 2 … </a:t>
            </a:r>
            <a:r>
              <a:rPr lang="fr-FR" sz="2800" dirty="0" err="1"/>
              <a:t>encapsulate</a:t>
            </a:r>
            <a:r>
              <a:rPr lang="fr-FR" sz="2800" dirty="0"/>
              <a:t> multiple connections in frames ) 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Simple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Stateless</a:t>
            </a:r>
            <a:r>
              <a:rPr lang="fr-FR" sz="2800" dirty="0"/>
              <a:t> (no session) 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Extensible</a:t>
            </a:r>
          </a:p>
          <a:p>
            <a:endParaRPr lang="fr-FR" sz="2800" dirty="0"/>
          </a:p>
          <a:p>
            <a:r>
              <a:rPr lang="fr-FR" sz="2800" dirty="0"/>
              <a:t>https = http over TLS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secure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616278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protocol</a:t>
            </a:r>
            <a:r>
              <a:rPr lang="fr-FR" dirty="0"/>
              <a:t>: Simple </a:t>
            </a:r>
            <a:r>
              <a:rPr lang="fr-FR" dirty="0" err="1"/>
              <a:t>text</a:t>
            </a:r>
            <a:r>
              <a:rPr lang="fr-FR" dirty="0"/>
              <a:t> headers - body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2726D2C-5EB8-86B4-ACD2-C4AB0FEE68AC}"/>
              </a:ext>
            </a:extLst>
          </p:cNvPr>
          <p:cNvSpPr/>
          <p:nvPr/>
        </p:nvSpPr>
        <p:spPr>
          <a:xfrm>
            <a:off x="4471986" y="3143250"/>
            <a:ext cx="3052763" cy="2857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663C974-999A-9F21-4230-EDD29A42B7B4}"/>
              </a:ext>
            </a:extLst>
          </p:cNvPr>
          <p:cNvSpPr/>
          <p:nvPr/>
        </p:nvSpPr>
        <p:spPr>
          <a:xfrm rot="10800000">
            <a:off x="4471986" y="4276726"/>
            <a:ext cx="3052763" cy="2857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FCC19-0C75-1DB8-D413-F295D04442EC}"/>
              </a:ext>
            </a:extLst>
          </p:cNvPr>
          <p:cNvSpPr txBox="1"/>
          <p:nvPr/>
        </p:nvSpPr>
        <p:spPr>
          <a:xfrm>
            <a:off x="4876801" y="1319213"/>
            <a:ext cx="31436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method</a:t>
            </a:r>
            <a:r>
              <a:rPr lang="fr-FR" dirty="0"/>
              <a:t>} {/</a:t>
            </a:r>
            <a:r>
              <a:rPr lang="fr-FR" dirty="0" err="1"/>
              <a:t>path</a:t>
            </a:r>
            <a:r>
              <a:rPr lang="fr-FR" dirty="0"/>
              <a:t>} HTTP/1.1</a:t>
            </a:r>
          </a:p>
          <a:p>
            <a:r>
              <a:rPr lang="fr-FR" dirty="0"/>
              <a:t>header1=value1</a:t>
            </a:r>
          </a:p>
          <a:p>
            <a:r>
              <a:rPr lang="fr-FR" dirty="0"/>
              <a:t>…</a:t>
            </a:r>
          </a:p>
          <a:p>
            <a:r>
              <a:rPr lang="fr-FR" dirty="0" err="1"/>
              <a:t>headerN</a:t>
            </a:r>
            <a:r>
              <a:rPr lang="fr-FR" dirty="0"/>
              <a:t>=</a:t>
            </a:r>
            <a:r>
              <a:rPr lang="fr-FR" dirty="0" err="1"/>
              <a:t>valueN</a:t>
            </a:r>
            <a:endParaRPr lang="fr-FR" dirty="0"/>
          </a:p>
          <a:p>
            <a:endParaRPr lang="fr-FR" dirty="0"/>
          </a:p>
          <a:p>
            <a:r>
              <a:rPr lang="fr-FR" dirty="0"/>
              <a:t>&lt;body&gt;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335356-F9F1-8C7D-7EC9-92DC91A2FB0B}"/>
              </a:ext>
            </a:extLst>
          </p:cNvPr>
          <p:cNvSpPr txBox="1"/>
          <p:nvPr/>
        </p:nvSpPr>
        <p:spPr>
          <a:xfrm>
            <a:off x="4967219" y="4735652"/>
            <a:ext cx="386323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HTTP/1.1 {</a:t>
            </a:r>
            <a:r>
              <a:rPr lang="fr-FR" dirty="0" err="1"/>
              <a:t>statusCode</a:t>
            </a:r>
            <a:r>
              <a:rPr lang="fr-FR" dirty="0"/>
              <a:t>} {</a:t>
            </a:r>
            <a:r>
              <a:rPr lang="fr-FR" dirty="0" err="1"/>
              <a:t>statusMessage</a:t>
            </a:r>
            <a:r>
              <a:rPr lang="fr-FR" dirty="0"/>
              <a:t>}</a:t>
            </a:r>
          </a:p>
          <a:p>
            <a:r>
              <a:rPr lang="fr-FR" dirty="0"/>
              <a:t>header1=value1</a:t>
            </a:r>
          </a:p>
          <a:p>
            <a:r>
              <a:rPr lang="fr-FR" dirty="0"/>
              <a:t>…</a:t>
            </a:r>
          </a:p>
          <a:p>
            <a:r>
              <a:rPr lang="fr-FR" dirty="0" err="1"/>
              <a:t>headerN</a:t>
            </a:r>
            <a:r>
              <a:rPr lang="fr-FR" dirty="0"/>
              <a:t>=</a:t>
            </a:r>
            <a:r>
              <a:rPr lang="fr-FR" dirty="0" err="1"/>
              <a:t>valueN</a:t>
            </a:r>
            <a:endParaRPr lang="fr-FR" dirty="0"/>
          </a:p>
          <a:p>
            <a:endParaRPr lang="fr-FR" dirty="0"/>
          </a:p>
          <a:p>
            <a:r>
              <a:rPr lang="fr-FR" dirty="0"/>
              <a:t>&lt;body&gt;</a:t>
            </a:r>
          </a:p>
        </p:txBody>
      </p:sp>
    </p:spTree>
    <p:extLst>
      <p:ext uri="{BB962C8B-B14F-4D97-AF65-F5344CB8AC3E}">
        <p14:creationId xmlns:p14="http://schemas.microsoft.com/office/powerpoint/2010/main" val="2047013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Stateless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8F0486-BB96-5EE9-4275-1B4C952B4309}"/>
              </a:ext>
            </a:extLst>
          </p:cNvPr>
          <p:cNvSpPr txBox="1"/>
          <p:nvPr/>
        </p:nvSpPr>
        <p:spPr>
          <a:xfrm>
            <a:off x="2940251" y="2479345"/>
            <a:ext cx="58970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 Calls  =&gt;     </a:t>
            </a:r>
            <a:r>
              <a:rPr lang="fr-FR" sz="2400" dirty="0" err="1"/>
              <a:t>create</a:t>
            </a:r>
            <a:r>
              <a:rPr lang="fr-FR" sz="2400" dirty="0"/>
              <a:t> N </a:t>
            </a:r>
            <a:r>
              <a:rPr lang="fr-FR" sz="2400" dirty="0" err="1"/>
              <a:t>independent</a:t>
            </a:r>
            <a:r>
              <a:rPr lang="fr-FR" sz="2400" dirty="0"/>
              <a:t> sockets !!!</a:t>
            </a:r>
          </a:p>
          <a:p>
            <a:r>
              <a:rPr lang="fr-FR" sz="2400" dirty="0"/>
              <a:t>                        N http </a:t>
            </a:r>
            <a:r>
              <a:rPr lang="fr-FR" sz="2400" dirty="0" err="1"/>
              <a:t>requests</a:t>
            </a:r>
            <a:r>
              <a:rPr lang="fr-FR" sz="2400" dirty="0"/>
              <a:t> !!!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4926D-235B-1A3B-3A8E-1A66B394B335}"/>
              </a:ext>
            </a:extLst>
          </p:cNvPr>
          <p:cNvSpPr txBox="1"/>
          <p:nvPr/>
        </p:nvSpPr>
        <p:spPr>
          <a:xfrm>
            <a:off x="2940251" y="4247155"/>
            <a:ext cx="62592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Requests</a:t>
            </a:r>
            <a:r>
              <a:rPr lang="fr-FR" sz="2400" dirty="0"/>
              <a:t> can </a:t>
            </a:r>
            <a:r>
              <a:rPr lang="fr-FR" sz="2400" dirty="0" err="1"/>
              <a:t>pass</a:t>
            </a:r>
            <a:r>
              <a:rPr lang="fr-FR" sz="2400" dirty="0"/>
              <a:t> « session » information</a:t>
            </a:r>
          </a:p>
          <a:p>
            <a:r>
              <a:rPr lang="fr-FR" sz="2400" dirty="0"/>
              <a:t>     in   /</a:t>
            </a:r>
            <a:r>
              <a:rPr lang="fr-FR" sz="2400" dirty="0" err="1"/>
              <a:t>path</a:t>
            </a:r>
            <a:r>
              <a:rPr lang="fr-FR" sz="2400" dirty="0"/>
              <a:t>/?</a:t>
            </a:r>
            <a:r>
              <a:rPr lang="fr-FR" sz="2400" dirty="0" err="1"/>
              <a:t>sessionId</a:t>
            </a:r>
            <a:r>
              <a:rPr lang="fr-FR" sz="2400" dirty="0"/>
              <a:t>={1234567} </a:t>
            </a:r>
          </a:p>
          <a:p>
            <a:r>
              <a:rPr lang="fr-FR" sz="2400" dirty="0"/>
              <a:t>     in  </a:t>
            </a:r>
            <a:r>
              <a:rPr lang="fr-FR" sz="2400" dirty="0" err="1"/>
              <a:t>httpHeader</a:t>
            </a:r>
            <a:r>
              <a:rPr lang="fr-FR" sz="2400" dirty="0"/>
              <a:t>:   header-</a:t>
            </a:r>
            <a:r>
              <a:rPr lang="fr-FR" sz="2400" dirty="0" err="1"/>
              <a:t>sessionId</a:t>
            </a:r>
            <a:r>
              <a:rPr lang="fr-FR" sz="2400" dirty="0"/>
              <a:t>={1234567} </a:t>
            </a:r>
          </a:p>
        </p:txBody>
      </p:sp>
    </p:spTree>
    <p:extLst>
      <p:ext uri="{BB962C8B-B14F-4D97-AF65-F5344CB8AC3E}">
        <p14:creationId xmlns:p14="http://schemas.microsoft.com/office/powerpoint/2010/main" val="301069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65F23C-7E07-50A8-BCDB-872A11B2DFD5}"/>
              </a:ext>
            </a:extLst>
          </p:cNvPr>
          <p:cNvSpPr txBox="1"/>
          <p:nvPr/>
        </p:nvSpPr>
        <p:spPr>
          <a:xfrm>
            <a:off x="2543175" y="1571625"/>
            <a:ext cx="787401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/>
              <a:t>http </a:t>
            </a:r>
            <a:r>
              <a:rPr lang="fr-FR" sz="2400" dirty="0" err="1"/>
              <a:t>protocol</a:t>
            </a:r>
            <a:r>
              <a:rPr lang="fr-FR" sz="2400" dirty="0"/>
              <a:t>,  </a:t>
            </a:r>
            <a:br>
              <a:rPr lang="fr-FR" sz="2400" dirty="0"/>
            </a:br>
            <a:r>
              <a:rPr lang="fr-FR" sz="2400" dirty="0" err="1"/>
              <a:t>sample</a:t>
            </a:r>
            <a:r>
              <a:rPr lang="fr-FR" sz="2400" dirty="0"/>
              <a:t> </a:t>
            </a:r>
            <a:r>
              <a:rPr lang="fr-FR" sz="2400" dirty="0" err="1"/>
              <a:t>step</a:t>
            </a:r>
            <a:r>
              <a:rPr lang="fr-FR" sz="2400" dirty="0"/>
              <a:t> by </a:t>
            </a:r>
            <a:r>
              <a:rPr lang="fr-FR" sz="2400" dirty="0" err="1"/>
              <a:t>step</a:t>
            </a:r>
            <a:r>
              <a:rPr lang="fr-FR" sz="2400" dirty="0"/>
              <a:t> on top of TCP-IP</a:t>
            </a:r>
            <a:br>
              <a:rPr lang="fr-FR" sz="2400" dirty="0"/>
            </a:b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http Client </a:t>
            </a:r>
            <a:r>
              <a:rPr lang="fr-FR" sz="2400" dirty="0" err="1"/>
              <a:t>Request</a:t>
            </a:r>
            <a:r>
              <a:rPr lang="fr-FR" sz="2400" dirty="0"/>
              <a:t> – Server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principles</a:t>
            </a:r>
            <a:r>
              <a:rPr lang="fr-FR" sz="2400" dirty="0"/>
              <a:t>.   </a:t>
            </a:r>
            <a:br>
              <a:rPr lang="fr-FR" sz="2400" dirty="0"/>
            </a:br>
            <a:r>
              <a:rPr lang="fr-FR" sz="2400" dirty="0"/>
              <a:t>Header </a:t>
            </a:r>
            <a:r>
              <a:rPr lang="fr-FR" sz="2400" dirty="0" err="1"/>
              <a:t>extensibility</a:t>
            </a:r>
            <a:endParaRPr lang="fr-FR" sz="2400" dirty="0"/>
          </a:p>
          <a:p>
            <a:pPr marL="285750" indent="-285750">
              <a:buFontTx/>
              <a:buChar char="-"/>
            </a:pP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 err="1"/>
              <a:t>Minimalist</a:t>
            </a:r>
            <a:r>
              <a:rPr lang="fr-FR" sz="2400" dirty="0"/>
              <a:t> client/server application (java, </a:t>
            </a:r>
            <a:r>
              <a:rPr lang="fr-FR" sz="2400" dirty="0" err="1"/>
              <a:t>then</a:t>
            </a:r>
            <a:r>
              <a:rPr lang="fr-FR" sz="2400" dirty="0"/>
              <a:t> </a:t>
            </a:r>
            <a:r>
              <a:rPr lang="fr-FR" sz="2400" dirty="0" err="1"/>
              <a:t>springboot</a:t>
            </a:r>
            <a:r>
              <a:rPr lang="fr-FR" sz="2400" dirty="0"/>
              <a:t>) </a:t>
            </a:r>
          </a:p>
          <a:p>
            <a:pPr marL="285750" indent="-285750">
              <a:buFontTx/>
              <a:buChar char="-"/>
            </a:pP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Typologies of servers</a:t>
            </a:r>
            <a:br>
              <a:rPr lang="fr-FR" sz="2400" dirty="0"/>
            </a:br>
            <a:r>
              <a:rPr lang="fr-FR" sz="2400" dirty="0" err="1"/>
              <a:t>static</a:t>
            </a:r>
            <a:r>
              <a:rPr lang="fr-FR" sz="2400" dirty="0"/>
              <a:t> pages server, </a:t>
            </a:r>
            <a:r>
              <a:rPr lang="fr-FR" sz="2400" dirty="0" err="1"/>
              <a:t>dynamic</a:t>
            </a:r>
            <a:r>
              <a:rPr lang="fr-FR" sz="2400" dirty="0"/>
              <a:t> server-</a:t>
            </a:r>
            <a:r>
              <a:rPr lang="fr-FR" sz="2400" dirty="0" err="1"/>
              <a:t>side</a:t>
            </a:r>
            <a:r>
              <a:rPr lang="fr-FR" sz="2400" dirty="0"/>
              <a:t> pages, </a:t>
            </a:r>
            <a:r>
              <a:rPr lang="fr-FR" sz="2400" dirty="0" err="1"/>
              <a:t>Rest</a:t>
            </a:r>
            <a:r>
              <a:rPr lang="fr-FR" sz="2400" dirty="0"/>
              <a:t> API, </a:t>
            </a:r>
            <a:br>
              <a:rPr lang="fr-FR" sz="2400" dirty="0"/>
            </a:br>
            <a:r>
              <a:rPr lang="fr-FR" sz="2400" dirty="0"/>
              <a:t>Gateway, Proxy, </a:t>
            </a:r>
            <a:r>
              <a:rPr lang="fr-FR" sz="2400" dirty="0" err="1"/>
              <a:t>angular</a:t>
            </a:r>
            <a:r>
              <a:rPr lang="fr-FR" sz="2400" dirty="0"/>
              <a:t> « </a:t>
            </a:r>
            <a:r>
              <a:rPr lang="fr-FR" sz="2400" dirty="0" err="1"/>
              <a:t>ng</a:t>
            </a:r>
            <a:r>
              <a:rPr lang="fr-FR" sz="2400" dirty="0"/>
              <a:t> serve »</a:t>
            </a:r>
          </a:p>
          <a:p>
            <a:pPr marL="285750" indent="-285750">
              <a:buFontTx/>
              <a:buChar char="-"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598461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B109-17CA-9BA2-CE1D-9871E5AB6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Stateless</a:t>
            </a:r>
            <a:r>
              <a:rPr lang="fr-FR" dirty="0"/>
              <a:t> = Fundamentals for </a:t>
            </a:r>
            <a:r>
              <a:rPr lang="fr-FR" dirty="0" err="1"/>
              <a:t>Load</a:t>
            </a:r>
            <a:r>
              <a:rPr lang="fr-FR" dirty="0"/>
              <a:t>-Balancing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 err="1"/>
              <a:t>resilience</a:t>
            </a:r>
            <a:r>
              <a:rPr lang="fr-FR" dirty="0"/>
              <a:t> + </a:t>
            </a:r>
            <a:r>
              <a:rPr lang="fr-FR" dirty="0" err="1"/>
              <a:t>horyzontal</a:t>
            </a:r>
            <a:r>
              <a:rPr lang="fr-FR" dirty="0"/>
              <a:t> </a:t>
            </a:r>
            <a:r>
              <a:rPr lang="fr-FR" dirty="0" err="1"/>
              <a:t>scalability</a:t>
            </a:r>
            <a:r>
              <a:rPr lang="fr-FR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4C4234-9BF3-0F9A-CA05-A0392DA896F7}"/>
              </a:ext>
            </a:extLst>
          </p:cNvPr>
          <p:cNvSpPr/>
          <p:nvPr/>
        </p:nvSpPr>
        <p:spPr>
          <a:xfrm>
            <a:off x="1226876" y="3107727"/>
            <a:ext cx="1319284" cy="777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13A19-2FCB-D7EF-5C5F-F1C4A2F8DBE8}"/>
              </a:ext>
            </a:extLst>
          </p:cNvPr>
          <p:cNvSpPr txBox="1"/>
          <p:nvPr/>
        </p:nvSpPr>
        <p:spPr>
          <a:xfrm>
            <a:off x="1301005" y="2590545"/>
            <a:ext cx="1171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Client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35ED2F0-CFFF-7837-5709-9C6D6DF859E3}"/>
              </a:ext>
            </a:extLst>
          </p:cNvPr>
          <p:cNvSpPr/>
          <p:nvPr/>
        </p:nvSpPr>
        <p:spPr>
          <a:xfrm rot="16200000">
            <a:off x="1736677" y="4061843"/>
            <a:ext cx="413982" cy="1906138"/>
          </a:xfrm>
          <a:prstGeom prst="lef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23499D-DD4F-5E16-563B-597C9CF0AB8F}"/>
              </a:ext>
            </a:extLst>
          </p:cNvPr>
          <p:cNvSpPr txBox="1"/>
          <p:nvPr/>
        </p:nvSpPr>
        <p:spPr>
          <a:xfrm>
            <a:off x="228600" y="5294354"/>
            <a:ext cx="4066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You are not </a:t>
            </a:r>
            <a:r>
              <a:rPr lang="fr-FR" sz="2000" dirty="0" err="1"/>
              <a:t>alone</a:t>
            </a:r>
            <a:r>
              <a:rPr lang="fr-FR" sz="2000" dirty="0"/>
              <a:t> on Internet</a:t>
            </a:r>
          </a:p>
          <a:p>
            <a:r>
              <a:rPr lang="fr-FR" sz="2000" dirty="0"/>
              <a:t>… </a:t>
            </a:r>
            <a:r>
              <a:rPr lang="fr-FR" sz="2000" dirty="0" err="1"/>
              <a:t>there</a:t>
            </a:r>
            <a:r>
              <a:rPr lang="fr-FR" sz="2000" dirty="0"/>
              <a:t> can </a:t>
            </a:r>
            <a:r>
              <a:rPr lang="fr-FR" sz="2000" dirty="0" err="1"/>
              <a:t>be</a:t>
            </a:r>
            <a:r>
              <a:rPr lang="fr-FR" sz="2000" dirty="0"/>
              <a:t> Billions http clients 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BC713-426C-B6C0-B90D-0306332283BF}"/>
              </a:ext>
            </a:extLst>
          </p:cNvPr>
          <p:cNvSpPr/>
          <p:nvPr/>
        </p:nvSpPr>
        <p:spPr>
          <a:xfrm>
            <a:off x="4503476" y="2702825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ACDE8B-3106-09F4-7FC9-64187A3C76AA}"/>
              </a:ext>
            </a:extLst>
          </p:cNvPr>
          <p:cNvSpPr/>
          <p:nvPr/>
        </p:nvSpPr>
        <p:spPr>
          <a:xfrm>
            <a:off x="4503475" y="3631513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91D8C5-B8CC-4C65-829B-AD49C39A2AEC}"/>
              </a:ext>
            </a:extLst>
          </p:cNvPr>
          <p:cNvSpPr/>
          <p:nvPr/>
        </p:nvSpPr>
        <p:spPr>
          <a:xfrm>
            <a:off x="6403639" y="2708177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4B091-FBD7-4029-A097-2435DA568170}"/>
              </a:ext>
            </a:extLst>
          </p:cNvPr>
          <p:cNvSpPr/>
          <p:nvPr/>
        </p:nvSpPr>
        <p:spPr>
          <a:xfrm>
            <a:off x="6403639" y="3631512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467CFF-1F61-DFE4-A4AE-DFAEF0296FB2}"/>
              </a:ext>
            </a:extLst>
          </p:cNvPr>
          <p:cNvSpPr txBox="1"/>
          <p:nvPr/>
        </p:nvSpPr>
        <p:spPr>
          <a:xfrm>
            <a:off x="4112884" y="4575572"/>
            <a:ext cx="1985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Multiple IP </a:t>
            </a:r>
            <a:r>
              <a:rPr lang="fr-FR" dirty="0" err="1"/>
              <a:t>address</a:t>
            </a:r>
            <a:endParaRPr lang="fr-FR" dirty="0"/>
          </a:p>
          <a:p>
            <a:r>
              <a:rPr lang="fr-FR" dirty="0"/>
              <a:t>For 1 DNS </a:t>
            </a:r>
            <a:r>
              <a:rPr lang="fr-FR" dirty="0" err="1"/>
              <a:t>name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38422E-F7EA-89A1-2B0D-050A37A6BE28}"/>
              </a:ext>
            </a:extLst>
          </p:cNvPr>
          <p:cNvSpPr txBox="1"/>
          <p:nvPr/>
        </p:nvSpPr>
        <p:spPr>
          <a:xfrm>
            <a:off x="6279821" y="4575572"/>
            <a:ext cx="26637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Network « LB5 »</a:t>
            </a:r>
          </a:p>
          <a:p>
            <a:r>
              <a:rPr lang="fr-FR" dirty="0" err="1"/>
              <a:t>Load</a:t>
            </a:r>
            <a:r>
              <a:rPr lang="fr-FR" dirty="0"/>
              <a:t> Balancer </a:t>
            </a:r>
          </a:p>
          <a:p>
            <a:endParaRPr lang="fr-FR" dirty="0"/>
          </a:p>
          <a:p>
            <a:r>
              <a:rPr lang="fr-FR" dirty="0"/>
              <a:t>Example: Route53 on AWS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01BB2A-78B3-E6B0-31C9-8E1114CD2DEF}"/>
              </a:ext>
            </a:extLst>
          </p:cNvPr>
          <p:cNvSpPr/>
          <p:nvPr/>
        </p:nvSpPr>
        <p:spPr>
          <a:xfrm rot="19711992">
            <a:off x="3121451" y="3087680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8843D8C-A2DC-822E-677A-A1C851E1B701}"/>
              </a:ext>
            </a:extLst>
          </p:cNvPr>
          <p:cNvSpPr/>
          <p:nvPr/>
        </p:nvSpPr>
        <p:spPr>
          <a:xfrm rot="1969587">
            <a:off x="3121451" y="363366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CE7A064-D882-D3E2-90EE-361DE75FAF89}"/>
              </a:ext>
            </a:extLst>
          </p:cNvPr>
          <p:cNvSpPr/>
          <p:nvPr/>
        </p:nvSpPr>
        <p:spPr>
          <a:xfrm>
            <a:off x="5696950" y="2916126"/>
            <a:ext cx="543764" cy="1471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C604BF6-D24C-8F27-8C8D-8995A72AE07D}"/>
              </a:ext>
            </a:extLst>
          </p:cNvPr>
          <p:cNvSpPr/>
          <p:nvPr/>
        </p:nvSpPr>
        <p:spPr>
          <a:xfrm>
            <a:off x="5696949" y="3820266"/>
            <a:ext cx="543764" cy="1471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B955931-C86C-5999-9FFE-12257D9C9848}"/>
              </a:ext>
            </a:extLst>
          </p:cNvPr>
          <p:cNvSpPr/>
          <p:nvPr/>
        </p:nvSpPr>
        <p:spPr>
          <a:xfrm rot="19711992">
            <a:off x="7831563" y="2632526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93CED7E-1D66-9BD5-C344-33F589FAEB5F}"/>
              </a:ext>
            </a:extLst>
          </p:cNvPr>
          <p:cNvSpPr/>
          <p:nvPr/>
        </p:nvSpPr>
        <p:spPr>
          <a:xfrm rot="20739523">
            <a:off x="7846051" y="294150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9D89953-135B-CC6C-1AC3-FABFC6CFDBA7}"/>
              </a:ext>
            </a:extLst>
          </p:cNvPr>
          <p:cNvSpPr/>
          <p:nvPr/>
        </p:nvSpPr>
        <p:spPr>
          <a:xfrm rot="18799878">
            <a:off x="7758984" y="2386212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FA473523-5D55-1FBF-70E6-D6AC8104F617}"/>
              </a:ext>
            </a:extLst>
          </p:cNvPr>
          <p:cNvSpPr/>
          <p:nvPr/>
        </p:nvSpPr>
        <p:spPr>
          <a:xfrm rot="857934">
            <a:off x="7831613" y="3694390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5F97859-39E4-CBA0-12BD-D40A84111273}"/>
              </a:ext>
            </a:extLst>
          </p:cNvPr>
          <p:cNvSpPr/>
          <p:nvPr/>
        </p:nvSpPr>
        <p:spPr>
          <a:xfrm rot="2479023">
            <a:off x="7803937" y="4159725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3687D7B-0A4D-6914-00A5-D7688A8D3BF3}"/>
              </a:ext>
            </a:extLst>
          </p:cNvPr>
          <p:cNvSpPr/>
          <p:nvPr/>
        </p:nvSpPr>
        <p:spPr>
          <a:xfrm>
            <a:off x="8680114" y="18726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4F4050-110D-30C3-17B7-3B9A51330909}"/>
              </a:ext>
            </a:extLst>
          </p:cNvPr>
          <p:cNvSpPr/>
          <p:nvPr/>
        </p:nvSpPr>
        <p:spPr>
          <a:xfrm>
            <a:off x="8832514" y="20250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F6F403-5AFC-1A73-AB6F-EF7690C83813}"/>
              </a:ext>
            </a:extLst>
          </p:cNvPr>
          <p:cNvSpPr/>
          <p:nvPr/>
        </p:nvSpPr>
        <p:spPr>
          <a:xfrm>
            <a:off x="8984914" y="21774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3DE8E6-CB2B-3232-3B8A-A1FAEBA76467}"/>
              </a:ext>
            </a:extLst>
          </p:cNvPr>
          <p:cNvSpPr/>
          <p:nvPr/>
        </p:nvSpPr>
        <p:spPr>
          <a:xfrm>
            <a:off x="9137314" y="23298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D5AFF9F-59DF-A4F4-8645-266598CD3590}"/>
              </a:ext>
            </a:extLst>
          </p:cNvPr>
          <p:cNvSpPr/>
          <p:nvPr/>
        </p:nvSpPr>
        <p:spPr>
          <a:xfrm>
            <a:off x="9289714" y="24822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BA9574-A589-B7EA-6DFD-E22B6B631A80}"/>
              </a:ext>
            </a:extLst>
          </p:cNvPr>
          <p:cNvSpPr/>
          <p:nvPr/>
        </p:nvSpPr>
        <p:spPr>
          <a:xfrm>
            <a:off x="8737264" y="35309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8191C2-13BC-06AD-071E-54301E4E5FE2}"/>
              </a:ext>
            </a:extLst>
          </p:cNvPr>
          <p:cNvSpPr/>
          <p:nvPr/>
        </p:nvSpPr>
        <p:spPr>
          <a:xfrm>
            <a:off x="8889664" y="36833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9C4C135-6A4F-0758-FAC2-6BF1F3C13DE6}"/>
              </a:ext>
            </a:extLst>
          </p:cNvPr>
          <p:cNvSpPr/>
          <p:nvPr/>
        </p:nvSpPr>
        <p:spPr>
          <a:xfrm>
            <a:off x="9042064" y="38357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9E7654-C757-E8B5-4334-EA99C5F5BA63}"/>
              </a:ext>
            </a:extLst>
          </p:cNvPr>
          <p:cNvSpPr/>
          <p:nvPr/>
        </p:nvSpPr>
        <p:spPr>
          <a:xfrm>
            <a:off x="9194464" y="39881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741A7E-232B-3196-7D57-6E9507F3D6CC}"/>
              </a:ext>
            </a:extLst>
          </p:cNvPr>
          <p:cNvSpPr/>
          <p:nvPr/>
        </p:nvSpPr>
        <p:spPr>
          <a:xfrm>
            <a:off x="9346864" y="41405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A287850-CF33-B497-8592-20FF480B9E25}"/>
              </a:ext>
            </a:extLst>
          </p:cNvPr>
          <p:cNvSpPr/>
          <p:nvPr/>
        </p:nvSpPr>
        <p:spPr>
          <a:xfrm rot="1452382">
            <a:off x="7831562" y="393067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85F875-1A63-8B70-5E3B-8C5203B6E005}"/>
              </a:ext>
            </a:extLst>
          </p:cNvPr>
          <p:cNvSpPr txBox="1"/>
          <p:nvPr/>
        </p:nvSpPr>
        <p:spPr>
          <a:xfrm>
            <a:off x="9125470" y="4905991"/>
            <a:ext cx="3174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Server Clusters</a:t>
            </a:r>
          </a:p>
          <a:p>
            <a:endParaRPr lang="fr-FR" dirty="0"/>
          </a:p>
          <a:p>
            <a:r>
              <a:rPr lang="fr-FR" dirty="0"/>
              <a:t>Example: </a:t>
            </a:r>
            <a:r>
              <a:rPr lang="fr-FR" dirty="0" err="1"/>
              <a:t>Ingress</a:t>
            </a:r>
            <a:r>
              <a:rPr lang="fr-FR" dirty="0"/>
              <a:t> on </a:t>
            </a:r>
            <a:r>
              <a:rPr lang="fr-FR" dirty="0" err="1"/>
              <a:t>Kubernetes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4072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Connection </a:t>
            </a:r>
            <a:r>
              <a:rPr lang="fr-FR" dirty="0" err="1"/>
              <a:t>latency</a:t>
            </a:r>
            <a:r>
              <a:rPr lang="fr-FR" dirty="0"/>
              <a:t> … HTTP socket re-use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DF6FA-414A-871E-D1C1-03E7BA3AB02D}"/>
              </a:ext>
            </a:extLst>
          </p:cNvPr>
          <p:cNvSpPr txBox="1"/>
          <p:nvPr/>
        </p:nvSpPr>
        <p:spPr>
          <a:xfrm>
            <a:off x="1655484" y="1938053"/>
            <a:ext cx="943957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Establishing</a:t>
            </a:r>
            <a:r>
              <a:rPr lang="fr-FR" sz="2400" dirty="0"/>
              <a:t> a https </a:t>
            </a:r>
            <a:r>
              <a:rPr lang="fr-FR" sz="2400" dirty="0" err="1"/>
              <a:t>connection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« SLOW »</a:t>
            </a:r>
          </a:p>
          <a:p>
            <a:r>
              <a:rPr lang="fr-FR" sz="2400" dirty="0"/>
              <a:t>- Need 3 IP </a:t>
            </a:r>
            <a:r>
              <a:rPr lang="fr-FR" sz="2400" dirty="0" err="1"/>
              <a:t>packets</a:t>
            </a:r>
            <a:r>
              <a:rPr lang="fr-FR" sz="2400" dirty="0"/>
              <a:t> for TCP: SYN-ACK-ACK</a:t>
            </a:r>
          </a:p>
          <a:p>
            <a:pPr marL="342900" indent="-342900">
              <a:buFontTx/>
              <a:buChar char="-"/>
            </a:pPr>
            <a:r>
              <a:rPr lang="fr-FR" sz="2400" dirty="0" err="1"/>
              <a:t>Then</a:t>
            </a:r>
            <a:r>
              <a:rPr lang="fr-FR" sz="2400" dirty="0"/>
              <a:t> … for TLS Handshake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Socket </a:t>
            </a:r>
            <a:r>
              <a:rPr lang="fr-FR" sz="2400" dirty="0" err="1"/>
              <a:t>may</a:t>
            </a:r>
            <a:r>
              <a:rPr lang="fr-FR" sz="2400" dirty="0"/>
              <a:t> </a:t>
            </a:r>
            <a:r>
              <a:rPr lang="fr-FR" sz="2400" dirty="0" err="1"/>
              <a:t>be</a:t>
            </a:r>
            <a:r>
              <a:rPr lang="fr-FR" sz="2400" dirty="0"/>
              <a:t> re-</a:t>
            </a:r>
            <a:r>
              <a:rPr lang="fr-FR" sz="2400" dirty="0" err="1"/>
              <a:t>used</a:t>
            </a:r>
            <a:r>
              <a:rPr lang="fr-FR" sz="2400" dirty="0"/>
              <a:t> for performance: </a:t>
            </a:r>
            <a:br>
              <a:rPr lang="fr-FR" sz="2400" dirty="0"/>
            </a:br>
            <a:r>
              <a:rPr lang="fr-FR" sz="2400" dirty="0" err="1"/>
              <a:t>cf</a:t>
            </a:r>
            <a:r>
              <a:rPr lang="fr-FR" sz="2400" dirty="0"/>
              <a:t> http header « </a:t>
            </a:r>
            <a:r>
              <a:rPr lang="fr-FR" sz="2400" dirty="0" err="1"/>
              <a:t>keep</a:t>
            </a:r>
            <a:r>
              <a:rPr lang="fr-FR" sz="2400" dirty="0"/>
              <a:t>-alive »</a:t>
            </a:r>
          </a:p>
          <a:p>
            <a:r>
              <a:rPr lang="fr-FR" sz="2400" dirty="0">
                <a:hlinkClick r:id="rId2"/>
              </a:rPr>
              <a:t>https://developer.mozilla.org/en-US/docs/Web/HTTP/Headers/Keep-Alive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Cf </a:t>
            </a:r>
            <a:r>
              <a:rPr lang="fr-FR" sz="2400" dirty="0" err="1"/>
              <a:t>also</a:t>
            </a:r>
            <a:r>
              <a:rPr lang="fr-FR" sz="2400" dirty="0"/>
              <a:t> Http2: multiplex N </a:t>
            </a:r>
            <a:r>
              <a:rPr lang="fr-FR" sz="2400" dirty="0" err="1"/>
              <a:t>simultaneous</a:t>
            </a:r>
            <a:r>
              <a:rPr lang="fr-FR" sz="2400" dirty="0"/>
              <a:t> calls on 1 socket</a:t>
            </a:r>
          </a:p>
        </p:txBody>
      </p:sp>
    </p:spTree>
    <p:extLst>
      <p:ext uri="{BB962C8B-B14F-4D97-AF65-F5344CB8AC3E}">
        <p14:creationId xmlns:p14="http://schemas.microsoft.com/office/powerpoint/2010/main" val="1396317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is</a:t>
            </a:r>
            <a:r>
              <a:rPr lang="fr-FR" dirty="0"/>
              <a:t> Extensible 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29A00-A32D-174B-B39C-D3AFC5CC1675}"/>
              </a:ext>
            </a:extLst>
          </p:cNvPr>
          <p:cNvSpPr txBox="1"/>
          <p:nvPr/>
        </p:nvSpPr>
        <p:spPr>
          <a:xfrm>
            <a:off x="1785938" y="2314576"/>
            <a:ext cx="97600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Headers can </a:t>
            </a:r>
            <a:r>
              <a:rPr lang="fr-FR" sz="2400" dirty="0" err="1"/>
              <a:t>be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</a:t>
            </a:r>
            <a:r>
              <a:rPr lang="fr-FR" sz="2400" dirty="0" err="1"/>
              <a:t>both</a:t>
            </a:r>
            <a:r>
              <a:rPr lang="fr-FR" sz="2400" dirty="0"/>
              <a:t> in http </a:t>
            </a:r>
            <a:r>
              <a:rPr lang="fr-FR" sz="2400" dirty="0" err="1"/>
              <a:t>Request</a:t>
            </a:r>
            <a:r>
              <a:rPr lang="fr-FR" sz="2400" dirty="0"/>
              <a:t> and http </a:t>
            </a:r>
            <a:r>
              <a:rPr lang="fr-FR" sz="2400" dirty="0" err="1"/>
              <a:t>Response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Not </a:t>
            </a:r>
            <a:r>
              <a:rPr lang="fr-FR" sz="2400" dirty="0" err="1"/>
              <a:t>constrained</a:t>
            </a:r>
            <a:r>
              <a:rPr lang="fr-FR" sz="2400" dirty="0"/>
              <a:t> by </a:t>
            </a:r>
            <a:r>
              <a:rPr lang="fr-FR" sz="2400" dirty="0" err="1"/>
              <a:t>spec</a:t>
            </a:r>
            <a:r>
              <a:rPr lang="fr-FR" sz="2400" dirty="0"/>
              <a:t> !!  </a:t>
            </a:r>
            <a:r>
              <a:rPr lang="fr-FR" sz="2400" dirty="0" err="1"/>
              <a:t>Fully</a:t>
            </a:r>
            <a:r>
              <a:rPr lang="fr-FR" sz="2400" dirty="0"/>
              <a:t> </a:t>
            </a:r>
            <a:r>
              <a:rPr lang="fr-FR" sz="2400" dirty="0" err="1"/>
              <a:t>negotiable</a:t>
            </a:r>
            <a:r>
              <a:rPr lang="fr-FR" sz="2400" dirty="0"/>
              <a:t> </a:t>
            </a:r>
            <a:r>
              <a:rPr lang="fr-FR" sz="2400" dirty="0" err="1"/>
              <a:t>between</a:t>
            </a:r>
            <a:r>
              <a:rPr lang="fr-FR" sz="2400" dirty="0"/>
              <a:t> client and server</a:t>
            </a:r>
          </a:p>
          <a:p>
            <a:endParaRPr lang="fr-FR" sz="2400" dirty="0"/>
          </a:p>
          <a:p>
            <a:r>
              <a:rPr lang="fr-FR" sz="2400" dirty="0" err="1"/>
              <a:t>Unrecognized</a:t>
            </a:r>
            <a:r>
              <a:rPr lang="fr-FR" sz="2400" dirty="0"/>
              <a:t> headers =&gt; OK, </a:t>
            </a:r>
            <a:r>
              <a:rPr lang="fr-FR" sz="2400" dirty="0" err="1"/>
              <a:t>ignored</a:t>
            </a:r>
            <a:r>
              <a:rPr lang="fr-FR" sz="2400" dirty="0"/>
              <a:t>, but NOT an </a:t>
            </a:r>
            <a:r>
              <a:rPr lang="fr-FR" sz="2400" dirty="0" err="1"/>
              <a:t>error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Standard headers in http,</a:t>
            </a:r>
          </a:p>
          <a:p>
            <a:r>
              <a:rPr lang="fr-FR" sz="2400" dirty="0"/>
              <a:t>Example:  </a:t>
            </a:r>
            <a:r>
              <a:rPr lang="fr-FR" sz="2400" dirty="0" err="1"/>
              <a:t>caching</a:t>
            </a:r>
            <a:r>
              <a:rPr lang="fr-FR" sz="2400" dirty="0"/>
              <a:t>, compression, cookie, content-type, langage </a:t>
            </a:r>
            <a:r>
              <a:rPr lang="fr-FR" sz="2400" dirty="0" err="1"/>
              <a:t>preference</a:t>
            </a:r>
            <a:r>
              <a:rPr lang="fr-FR" sz="2400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2650492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minimalist</a:t>
            </a:r>
            <a:r>
              <a:rPr lang="fr-FR" dirty="0"/>
              <a:t> Java program : Client part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549BA-B6EA-8012-5864-0C1FF28F6683}"/>
              </a:ext>
            </a:extLst>
          </p:cNvPr>
          <p:cNvSpPr txBox="1"/>
          <p:nvPr/>
        </p:nvSpPr>
        <p:spPr>
          <a:xfrm>
            <a:off x="252413" y="1028343"/>
            <a:ext cx="758714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public class </a:t>
            </a:r>
            <a:r>
              <a:rPr lang="fr-FR" dirty="0" err="1"/>
              <a:t>HttpClientMain</a:t>
            </a:r>
            <a:r>
              <a:rPr lang="fr-FR" dirty="0"/>
              <a:t> {</a:t>
            </a:r>
          </a:p>
          <a:p>
            <a:r>
              <a:rPr lang="fr-FR" dirty="0"/>
              <a:t>    public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void</a:t>
            </a:r>
            <a:r>
              <a:rPr lang="fr-FR" dirty="0"/>
              <a:t> main(String[] args) </a:t>
            </a:r>
            <a:r>
              <a:rPr lang="fr-FR" dirty="0" err="1"/>
              <a:t>throws</a:t>
            </a:r>
            <a:r>
              <a:rPr lang="fr-FR" dirty="0"/>
              <a:t> </a:t>
            </a:r>
            <a:r>
              <a:rPr lang="fr-FR" dirty="0" err="1"/>
              <a:t>IOException</a:t>
            </a:r>
            <a:r>
              <a:rPr lang="fr-FR" dirty="0"/>
              <a:t> {</a:t>
            </a:r>
          </a:p>
          <a:p>
            <a:r>
              <a:rPr lang="fr-FR" dirty="0"/>
              <a:t>        // </a:t>
            </a:r>
            <a:r>
              <a:rPr lang="fr-FR" dirty="0" err="1"/>
              <a:t>Step</a:t>
            </a:r>
            <a:r>
              <a:rPr lang="fr-FR" dirty="0"/>
              <a:t> 1: </a:t>
            </a:r>
            <a:r>
              <a:rPr lang="fr-FR" dirty="0" err="1"/>
              <a:t>connect</a:t>
            </a:r>
            <a:endParaRPr lang="fr-FR" dirty="0"/>
          </a:p>
          <a:p>
            <a:r>
              <a:rPr lang="fr-FR" dirty="0"/>
              <a:t>        Socket </a:t>
            </a:r>
            <a:r>
              <a:rPr lang="fr-FR" dirty="0" err="1"/>
              <a:t>socket</a:t>
            </a:r>
            <a:r>
              <a:rPr lang="fr-FR" dirty="0"/>
              <a:t> = </a:t>
            </a:r>
            <a:r>
              <a:rPr lang="fr-FR" b="1" dirty="0"/>
              <a:t>new Socket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SocketAddress</a:t>
            </a:r>
            <a:r>
              <a:rPr lang="fr-FR" dirty="0"/>
              <a:t> </a:t>
            </a:r>
            <a:r>
              <a:rPr lang="fr-FR" dirty="0" err="1"/>
              <a:t>socketAddress</a:t>
            </a:r>
            <a:r>
              <a:rPr lang="fr-FR" dirty="0"/>
              <a:t> = new </a:t>
            </a:r>
            <a:r>
              <a:rPr lang="fr-FR" b="1" dirty="0" err="1"/>
              <a:t>InetSocketAddress</a:t>
            </a:r>
            <a:r>
              <a:rPr lang="fr-FR" dirty="0"/>
              <a:t>("localhost", 8080);</a:t>
            </a:r>
          </a:p>
          <a:p>
            <a:r>
              <a:rPr lang="fr-FR" dirty="0"/>
              <a:t>        </a:t>
            </a:r>
            <a:r>
              <a:rPr lang="fr-FR" dirty="0" err="1"/>
              <a:t>socket.</a:t>
            </a:r>
            <a:r>
              <a:rPr lang="fr-FR" b="1" dirty="0" err="1"/>
              <a:t>connect</a:t>
            </a:r>
            <a:r>
              <a:rPr lang="fr-FR" dirty="0"/>
              <a:t>(</a:t>
            </a:r>
            <a:r>
              <a:rPr lang="fr-FR" dirty="0" err="1"/>
              <a:t>socketAddress</a:t>
            </a:r>
            <a:r>
              <a:rPr lang="fr-FR" dirty="0"/>
              <a:t>);</a:t>
            </a:r>
          </a:p>
          <a:p>
            <a:r>
              <a:rPr lang="fr-FR" dirty="0"/>
              <a:t>        </a:t>
            </a:r>
          </a:p>
          <a:p>
            <a:r>
              <a:rPr lang="fr-FR" dirty="0"/>
              <a:t>        // </a:t>
            </a:r>
            <a:r>
              <a:rPr lang="fr-FR" dirty="0" err="1"/>
              <a:t>Step</a:t>
            </a:r>
            <a:r>
              <a:rPr lang="fr-FR" dirty="0"/>
              <a:t> 2: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request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OutputStream</a:t>
            </a:r>
            <a:r>
              <a:rPr lang="fr-FR" dirty="0"/>
              <a:t> </a:t>
            </a:r>
            <a:r>
              <a:rPr lang="fr-FR" dirty="0" err="1"/>
              <a:t>socketOutput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getOutputStream</a:t>
            </a:r>
            <a:r>
              <a:rPr lang="fr-FR" dirty="0"/>
              <a:t>();</a:t>
            </a:r>
          </a:p>
          <a:p>
            <a:r>
              <a:rPr lang="fr-FR" dirty="0"/>
              <a:t>        String </a:t>
            </a:r>
            <a:r>
              <a:rPr lang="fr-FR" dirty="0" err="1"/>
              <a:t>requestText</a:t>
            </a:r>
            <a:r>
              <a:rPr lang="fr-FR" dirty="0"/>
              <a:t> = "GET /</a:t>
            </a:r>
            <a:r>
              <a:rPr lang="fr-FR" dirty="0" err="1"/>
              <a:t>foo</a:t>
            </a:r>
            <a:r>
              <a:rPr lang="fr-FR" dirty="0"/>
              <a:t> HTTP/1.1\n"</a:t>
            </a:r>
          </a:p>
          <a:p>
            <a:r>
              <a:rPr lang="fr-FR" dirty="0"/>
              <a:t>                + "header1:value1\n"</a:t>
            </a:r>
          </a:p>
          <a:p>
            <a:r>
              <a:rPr lang="fr-FR" dirty="0"/>
              <a:t>                + "\n" // </a:t>
            </a:r>
            <a:r>
              <a:rPr lang="fr-FR" dirty="0" err="1"/>
              <a:t>empty</a:t>
            </a:r>
            <a:r>
              <a:rPr lang="fr-FR" dirty="0"/>
              <a:t> line</a:t>
            </a:r>
          </a:p>
          <a:p>
            <a:r>
              <a:rPr lang="fr-FR" dirty="0"/>
              <a:t>                ; // no </a:t>
            </a:r>
            <a:r>
              <a:rPr lang="fr-FR" dirty="0" err="1"/>
              <a:t>request</a:t>
            </a:r>
            <a:r>
              <a:rPr lang="fr-FR" dirty="0"/>
              <a:t> body </a:t>
            </a:r>
            <a:r>
              <a:rPr lang="fr-FR" dirty="0" err="1"/>
              <a:t>here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socketOutput.</a:t>
            </a:r>
            <a:r>
              <a:rPr lang="fr-FR" b="1" dirty="0" err="1"/>
              <a:t>write</a:t>
            </a:r>
            <a:r>
              <a:rPr lang="fr-FR" dirty="0"/>
              <a:t>(</a:t>
            </a:r>
            <a:r>
              <a:rPr lang="fr-FR" dirty="0" err="1"/>
              <a:t>requestText.getBytes</a:t>
            </a:r>
            <a:r>
              <a:rPr lang="fr-FR" dirty="0"/>
              <a:t>());</a:t>
            </a:r>
          </a:p>
          <a:p>
            <a:r>
              <a:rPr lang="fr-FR" dirty="0"/>
              <a:t>        </a:t>
            </a:r>
            <a:r>
              <a:rPr lang="fr-FR" dirty="0" err="1"/>
              <a:t>socketOutput.</a:t>
            </a:r>
            <a:r>
              <a:rPr lang="fr-FR" b="1" dirty="0" err="1"/>
              <a:t>flush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</a:p>
          <a:p>
            <a:r>
              <a:rPr lang="fr-FR" dirty="0"/>
              <a:t>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218125-44C3-B4CE-0481-EABF386B502D}"/>
              </a:ext>
            </a:extLst>
          </p:cNvPr>
          <p:cNvSpPr txBox="1"/>
          <p:nvPr/>
        </p:nvSpPr>
        <p:spPr>
          <a:xfrm>
            <a:off x="6227632" y="2681926"/>
            <a:ext cx="6004464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Step</a:t>
            </a:r>
            <a:r>
              <a:rPr lang="fr-FR" dirty="0"/>
              <a:t> 3: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InputStream</a:t>
            </a:r>
            <a:r>
              <a:rPr lang="fr-FR" dirty="0"/>
              <a:t> </a:t>
            </a:r>
            <a:r>
              <a:rPr lang="fr-FR" dirty="0" err="1"/>
              <a:t>socketInput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getInputStream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BufferedReader</a:t>
            </a:r>
            <a:r>
              <a:rPr lang="fr-FR" dirty="0"/>
              <a:t> </a:t>
            </a:r>
            <a:r>
              <a:rPr lang="fr-FR" dirty="0" err="1"/>
              <a:t>socketLineReader</a:t>
            </a:r>
            <a:r>
              <a:rPr lang="fr-FR" dirty="0"/>
              <a:t> = new </a:t>
            </a:r>
            <a:r>
              <a:rPr lang="fr-FR" dirty="0" err="1"/>
              <a:t>BufferedReader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  new </a:t>
            </a:r>
            <a:r>
              <a:rPr lang="fr-FR" dirty="0" err="1"/>
              <a:t>InputStreamReader</a:t>
            </a:r>
            <a:r>
              <a:rPr lang="fr-FR" dirty="0"/>
              <a:t>(</a:t>
            </a:r>
            <a:r>
              <a:rPr lang="fr-FR" dirty="0" err="1"/>
              <a:t>socketInput</a:t>
            </a:r>
            <a:r>
              <a:rPr lang="fr-FR" dirty="0"/>
              <a:t>));</a:t>
            </a:r>
          </a:p>
          <a:p>
            <a:r>
              <a:rPr lang="fr-FR" dirty="0"/>
              <a:t>        for(;;) {</a:t>
            </a:r>
          </a:p>
          <a:p>
            <a:r>
              <a:rPr lang="fr-FR" dirty="0"/>
              <a:t>            String line = </a:t>
            </a:r>
            <a:r>
              <a:rPr lang="fr-FR" dirty="0" err="1"/>
              <a:t>socketLineReader</a:t>
            </a:r>
            <a:r>
              <a:rPr lang="fr-FR" b="1" dirty="0" err="1"/>
              <a:t>.read</a:t>
            </a:r>
            <a:r>
              <a:rPr lang="fr-FR" dirty="0" err="1"/>
              <a:t>Line</a:t>
            </a:r>
            <a:r>
              <a:rPr lang="fr-FR" dirty="0"/>
              <a:t>();</a:t>
            </a:r>
          </a:p>
          <a:p>
            <a:r>
              <a:rPr lang="fr-FR" dirty="0"/>
              <a:t>            if (line == </a:t>
            </a:r>
            <a:r>
              <a:rPr lang="fr-FR" dirty="0" err="1"/>
              <a:t>null</a:t>
            </a:r>
            <a:r>
              <a:rPr lang="fr-FR" dirty="0"/>
              <a:t>) {</a:t>
            </a:r>
          </a:p>
          <a:p>
            <a:r>
              <a:rPr lang="fr-FR" dirty="0"/>
              <a:t>                break;</a:t>
            </a:r>
          </a:p>
          <a:p>
            <a:r>
              <a:rPr lang="fr-FR" dirty="0"/>
              <a:t>            }</a:t>
            </a:r>
          </a:p>
          <a:p>
            <a:r>
              <a:rPr lang="fr-FR" dirty="0"/>
              <a:t>            </a:t>
            </a:r>
            <a:r>
              <a:rPr lang="fr-FR" dirty="0" err="1"/>
              <a:t>System.out.println</a:t>
            </a:r>
            <a:r>
              <a:rPr lang="fr-FR" dirty="0"/>
              <a:t>(line);</a:t>
            </a:r>
          </a:p>
          <a:p>
            <a:r>
              <a:rPr lang="fr-FR" dirty="0"/>
              <a:t>        }</a:t>
            </a:r>
          </a:p>
          <a:p>
            <a:r>
              <a:rPr lang="fr-FR" dirty="0"/>
              <a:t>        </a:t>
            </a:r>
            <a:r>
              <a:rPr lang="fr-FR" dirty="0" err="1"/>
              <a:t>socket.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}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089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06" y="6483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minimalist</a:t>
            </a:r>
            <a:r>
              <a:rPr lang="fr-FR" dirty="0"/>
              <a:t> Java program: Server part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339895-65C0-515D-176A-D8574AA21665}"/>
              </a:ext>
            </a:extLst>
          </p:cNvPr>
          <p:cNvSpPr txBox="1"/>
          <p:nvPr/>
        </p:nvSpPr>
        <p:spPr>
          <a:xfrm>
            <a:off x="-191779" y="671691"/>
            <a:ext cx="6420284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  public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void</a:t>
            </a:r>
            <a:r>
              <a:rPr lang="fr-FR" dirty="0"/>
              <a:t> main(String[] args) </a:t>
            </a:r>
            <a:r>
              <a:rPr lang="fr-FR" dirty="0" err="1"/>
              <a:t>throws</a:t>
            </a:r>
            <a:r>
              <a:rPr lang="fr-FR" dirty="0"/>
              <a:t> </a:t>
            </a:r>
            <a:r>
              <a:rPr lang="fr-FR" dirty="0" err="1"/>
              <a:t>IOException</a:t>
            </a:r>
            <a:r>
              <a:rPr lang="fr-FR" dirty="0"/>
              <a:t> {</a:t>
            </a:r>
          </a:p>
          <a:p>
            <a:r>
              <a:rPr lang="fr-FR" dirty="0"/>
              <a:t>        </a:t>
            </a:r>
            <a:r>
              <a:rPr lang="fr-FR" dirty="0" err="1"/>
              <a:t>ServerSocket</a:t>
            </a:r>
            <a:r>
              <a:rPr lang="fr-FR" dirty="0"/>
              <a:t> </a:t>
            </a:r>
            <a:r>
              <a:rPr lang="fr-FR" dirty="0" err="1"/>
              <a:t>serverSocket</a:t>
            </a:r>
            <a:r>
              <a:rPr lang="fr-FR" dirty="0"/>
              <a:t> = new </a:t>
            </a:r>
            <a:r>
              <a:rPr lang="fr-FR" b="1" dirty="0" err="1"/>
              <a:t>ServerSocket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serverSocket.</a:t>
            </a:r>
            <a:r>
              <a:rPr lang="fr-FR" b="1" dirty="0" err="1"/>
              <a:t>bind</a:t>
            </a:r>
            <a:r>
              <a:rPr lang="fr-FR" dirty="0"/>
              <a:t>(new </a:t>
            </a:r>
            <a:r>
              <a:rPr lang="fr-FR" b="1" dirty="0" err="1"/>
              <a:t>InetSocketAddress</a:t>
            </a:r>
            <a:r>
              <a:rPr lang="fr-FR" dirty="0"/>
              <a:t>("localhost", 8080));</a:t>
            </a:r>
          </a:p>
          <a:p>
            <a:r>
              <a:rPr lang="fr-FR" dirty="0"/>
              <a:t>        for(;;) {</a:t>
            </a:r>
          </a:p>
          <a:p>
            <a:r>
              <a:rPr lang="fr-FR" dirty="0"/>
              <a:t>            Socket </a:t>
            </a:r>
            <a:r>
              <a:rPr lang="fr-FR" b="1" dirty="0" err="1"/>
              <a:t>socket</a:t>
            </a:r>
            <a:r>
              <a:rPr lang="fr-FR" dirty="0"/>
              <a:t> = </a:t>
            </a:r>
            <a:r>
              <a:rPr lang="fr-FR" dirty="0" err="1"/>
              <a:t>serverSocket.</a:t>
            </a:r>
            <a:r>
              <a:rPr lang="fr-FR" b="1" dirty="0" err="1"/>
              <a:t>accept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System.out.println</a:t>
            </a:r>
            <a:r>
              <a:rPr lang="fr-FR" dirty="0"/>
              <a:t>("</a:t>
            </a:r>
            <a:r>
              <a:rPr lang="fr-FR" dirty="0" err="1"/>
              <a:t>accepted</a:t>
            </a:r>
            <a:r>
              <a:rPr lang="fr-FR" dirty="0"/>
              <a:t> socket </a:t>
            </a:r>
            <a:r>
              <a:rPr lang="fr-FR" dirty="0" err="1"/>
              <a:t>connection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" </a:t>
            </a:r>
          </a:p>
          <a:p>
            <a:r>
              <a:rPr lang="fr-FR" dirty="0"/>
              <a:t>                 + </a:t>
            </a:r>
            <a:r>
              <a:rPr lang="fr-FR" dirty="0" err="1"/>
              <a:t>socket.getInetAddress</a:t>
            </a:r>
            <a:r>
              <a:rPr lang="fr-FR" dirty="0"/>
              <a:t>() + ":" + </a:t>
            </a:r>
            <a:r>
              <a:rPr lang="fr-FR" dirty="0" err="1"/>
              <a:t>socket.getPort</a:t>
            </a:r>
            <a:r>
              <a:rPr lang="fr-FR" dirty="0"/>
              <a:t>());</a:t>
            </a:r>
          </a:p>
          <a:p>
            <a:r>
              <a:rPr lang="fr-FR" dirty="0"/>
              <a:t>            </a:t>
            </a:r>
          </a:p>
          <a:p>
            <a:r>
              <a:rPr lang="fr-FR" dirty="0"/>
              <a:t>            </a:t>
            </a:r>
            <a:r>
              <a:rPr lang="fr-FR" dirty="0" err="1"/>
              <a:t>InputStream</a:t>
            </a:r>
            <a:r>
              <a:rPr lang="fr-FR" dirty="0"/>
              <a:t> </a:t>
            </a:r>
            <a:r>
              <a:rPr lang="fr-FR" dirty="0" err="1"/>
              <a:t>socketInput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getInputStream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BufferedReader</a:t>
            </a:r>
            <a:r>
              <a:rPr lang="fr-FR" dirty="0"/>
              <a:t> </a:t>
            </a:r>
            <a:r>
              <a:rPr lang="fr-FR" dirty="0" err="1"/>
              <a:t>socketReader</a:t>
            </a:r>
            <a:r>
              <a:rPr lang="fr-FR" dirty="0"/>
              <a:t> = new </a:t>
            </a:r>
            <a:r>
              <a:rPr lang="fr-FR" dirty="0" err="1"/>
              <a:t>BufferedReader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                new </a:t>
            </a:r>
            <a:r>
              <a:rPr lang="fr-FR" dirty="0" err="1"/>
              <a:t>InputStreamReader</a:t>
            </a:r>
            <a:r>
              <a:rPr lang="fr-FR" dirty="0"/>
              <a:t>(</a:t>
            </a:r>
            <a:r>
              <a:rPr lang="fr-FR" dirty="0" err="1"/>
              <a:t>socketInput</a:t>
            </a:r>
            <a:r>
              <a:rPr lang="fr-FR" dirty="0"/>
              <a:t>));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reqLine</a:t>
            </a:r>
            <a:r>
              <a:rPr lang="fr-FR" dirty="0"/>
              <a:t> = </a:t>
            </a:r>
            <a:r>
              <a:rPr lang="fr-FR" dirty="0" err="1"/>
              <a:t>socketReader.</a:t>
            </a:r>
            <a:r>
              <a:rPr lang="fr-FR" b="1" dirty="0" err="1"/>
              <a:t>read</a:t>
            </a:r>
            <a:r>
              <a:rPr lang="fr-FR" dirty="0" err="1"/>
              <a:t>Line</a:t>
            </a:r>
            <a:r>
              <a:rPr lang="fr-FR" dirty="0"/>
              <a:t>();</a:t>
            </a:r>
          </a:p>
          <a:p>
            <a:r>
              <a:rPr lang="fr-FR" dirty="0"/>
              <a:t>            for(;;) {</a:t>
            </a:r>
          </a:p>
          <a:p>
            <a:r>
              <a:rPr lang="fr-FR" dirty="0"/>
              <a:t>                String </a:t>
            </a:r>
            <a:r>
              <a:rPr lang="fr-FR" dirty="0" err="1"/>
              <a:t>headerLine</a:t>
            </a:r>
            <a:r>
              <a:rPr lang="fr-FR" dirty="0"/>
              <a:t> = </a:t>
            </a:r>
            <a:r>
              <a:rPr lang="fr-FR" dirty="0" err="1"/>
              <a:t>socketReader.readLine</a:t>
            </a:r>
            <a:r>
              <a:rPr lang="fr-FR" dirty="0"/>
              <a:t>();</a:t>
            </a:r>
          </a:p>
          <a:p>
            <a:r>
              <a:rPr lang="fr-FR" dirty="0"/>
              <a:t>                if (</a:t>
            </a:r>
            <a:r>
              <a:rPr lang="fr-FR" dirty="0" err="1"/>
              <a:t>headerLine</a:t>
            </a:r>
            <a:r>
              <a:rPr lang="fr-FR" dirty="0"/>
              <a:t> == </a:t>
            </a:r>
            <a:r>
              <a:rPr lang="fr-FR" dirty="0" err="1"/>
              <a:t>null</a:t>
            </a:r>
            <a:r>
              <a:rPr lang="fr-FR" dirty="0"/>
              <a:t>) {</a:t>
            </a:r>
          </a:p>
          <a:p>
            <a:r>
              <a:rPr lang="fr-FR" dirty="0"/>
              <a:t>                    break;</a:t>
            </a:r>
          </a:p>
          <a:p>
            <a:r>
              <a:rPr lang="fr-FR" dirty="0"/>
              <a:t>                }</a:t>
            </a:r>
          </a:p>
          <a:p>
            <a:r>
              <a:rPr lang="fr-FR" dirty="0"/>
              <a:t>                if (</a:t>
            </a:r>
            <a:r>
              <a:rPr lang="fr-FR" dirty="0" err="1"/>
              <a:t>headerLine.isEmpty</a:t>
            </a:r>
            <a:r>
              <a:rPr lang="fr-FR" dirty="0"/>
              <a:t>()) {</a:t>
            </a:r>
          </a:p>
          <a:p>
            <a:r>
              <a:rPr lang="fr-FR" dirty="0"/>
              <a:t>                    // no more http header</a:t>
            </a:r>
          </a:p>
          <a:p>
            <a:r>
              <a:rPr lang="fr-FR" dirty="0"/>
              <a:t>                    break;</a:t>
            </a:r>
          </a:p>
          <a:p>
            <a:r>
              <a:rPr lang="fr-FR" dirty="0"/>
              <a:t>                }</a:t>
            </a:r>
          </a:p>
          <a:p>
            <a:r>
              <a:rPr lang="fr-FR" dirty="0"/>
              <a:t>           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A79175-7512-90E2-24FD-7265EC9F6171}"/>
              </a:ext>
            </a:extLst>
          </p:cNvPr>
          <p:cNvSpPr txBox="1"/>
          <p:nvPr/>
        </p:nvSpPr>
        <p:spPr>
          <a:xfrm>
            <a:off x="5572836" y="2399021"/>
            <a:ext cx="679203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</a:p>
          <a:p>
            <a:r>
              <a:rPr lang="fr-FR" dirty="0"/>
              <a:t>            //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body.. Not </a:t>
            </a:r>
            <a:r>
              <a:rPr lang="fr-FR" dirty="0" err="1"/>
              <a:t>needed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  <a:p>
            <a:r>
              <a:rPr lang="fr-FR" dirty="0"/>
              <a:t>            //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fr-FR" dirty="0"/>
          </a:p>
          <a:p>
            <a:r>
              <a:rPr lang="fr-FR" dirty="0"/>
              <a:t>            </a:t>
            </a:r>
            <a:r>
              <a:rPr lang="fr-FR" dirty="0" err="1"/>
              <a:t>OutputStream</a:t>
            </a:r>
            <a:r>
              <a:rPr lang="fr-FR" dirty="0"/>
              <a:t> </a:t>
            </a:r>
            <a:r>
              <a:rPr lang="fr-FR" dirty="0" err="1"/>
              <a:t>socketOutput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getOutputStream</a:t>
            </a:r>
            <a:r>
              <a:rPr lang="fr-FR" dirty="0"/>
              <a:t>();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responseBody</a:t>
            </a:r>
            <a:r>
              <a:rPr lang="fr-FR" dirty="0"/>
              <a:t> = "&lt;html&gt;&lt;body&gt; Hello &lt;/body&gt;&lt;/html&gt;";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responseText</a:t>
            </a:r>
            <a:r>
              <a:rPr lang="fr-FR" dirty="0"/>
              <a:t> = "HTTP/1.1 200 OK\n"</a:t>
            </a:r>
          </a:p>
          <a:p>
            <a:r>
              <a:rPr lang="fr-FR" dirty="0"/>
              <a:t>                    + "header-key1:value1\n"</a:t>
            </a:r>
          </a:p>
          <a:p>
            <a:r>
              <a:rPr lang="fr-FR" dirty="0"/>
              <a:t>                    + "content-</a:t>
            </a:r>
            <a:r>
              <a:rPr lang="fr-FR" dirty="0" err="1"/>
              <a:t>length</a:t>
            </a:r>
            <a:r>
              <a:rPr lang="fr-FR" dirty="0"/>
              <a:t>:" + </a:t>
            </a:r>
            <a:r>
              <a:rPr lang="fr-FR" dirty="0" err="1"/>
              <a:t>responseBody.length</a:t>
            </a:r>
            <a:r>
              <a:rPr lang="fr-FR" dirty="0"/>
              <a:t>() +"\n"</a:t>
            </a:r>
          </a:p>
          <a:p>
            <a:r>
              <a:rPr lang="fr-FR" dirty="0"/>
              <a:t>                    + "\n" // </a:t>
            </a:r>
            <a:r>
              <a:rPr lang="fr-FR" dirty="0" err="1"/>
              <a:t>empty</a:t>
            </a:r>
            <a:endParaRPr lang="fr-FR" dirty="0"/>
          </a:p>
          <a:p>
            <a:r>
              <a:rPr lang="fr-FR" dirty="0"/>
              <a:t>                    + </a:t>
            </a:r>
            <a:r>
              <a:rPr lang="fr-FR" dirty="0" err="1"/>
              <a:t>responseBody</a:t>
            </a:r>
            <a:r>
              <a:rPr lang="fr-FR" dirty="0"/>
              <a:t>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write</a:t>
            </a:r>
            <a:r>
              <a:rPr lang="fr-FR" dirty="0"/>
              <a:t>(</a:t>
            </a:r>
            <a:r>
              <a:rPr lang="fr-FR" dirty="0" err="1"/>
              <a:t>responseText.getBytes</a:t>
            </a:r>
            <a:r>
              <a:rPr lang="fr-FR" dirty="0"/>
              <a:t>());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flush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socket.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    }</a:t>
            </a:r>
          </a:p>
          <a:p>
            <a:r>
              <a:rPr lang="fr-FR" dirty="0"/>
              <a:t>    }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05319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Run </a:t>
            </a:r>
            <a:r>
              <a:rPr lang="fr-FR" dirty="0" err="1"/>
              <a:t>it</a:t>
            </a:r>
            <a:r>
              <a:rPr lang="fr-FR" dirty="0"/>
              <a:t>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83E2E8-45FF-458A-4ED0-188DCC1DE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47" y="3429000"/>
            <a:ext cx="5151401" cy="2012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2514D0-1A10-39CE-6854-1CC7C5130B7E}"/>
              </a:ext>
            </a:extLst>
          </p:cNvPr>
          <p:cNvSpPr txBox="1"/>
          <p:nvPr/>
        </p:nvSpPr>
        <p:spPr>
          <a:xfrm>
            <a:off x="1064525" y="3234519"/>
            <a:ext cx="3200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Type url:  http://localhost:8080/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ECAF7-2ACF-4CBE-05DC-8608647CD621}"/>
              </a:ext>
            </a:extLst>
          </p:cNvPr>
          <p:cNvSpPr txBox="1"/>
          <p:nvPr/>
        </p:nvSpPr>
        <p:spPr>
          <a:xfrm>
            <a:off x="1064525" y="2400088"/>
            <a:ext cx="2802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Launch Server</a:t>
            </a:r>
          </a:p>
          <a:p>
            <a:endParaRPr lang="fr-FR" dirty="0"/>
          </a:p>
          <a:p>
            <a:r>
              <a:rPr lang="fr-FR" dirty="0"/>
              <a:t>Open Chrome Web Browser</a:t>
            </a:r>
          </a:p>
        </p:txBody>
      </p:sp>
      <p:pic>
        <p:nvPicPr>
          <p:cNvPr id="6146" name="Picture 2" descr="It works with images libres de droit, photos de It works ...">
            <a:extLst>
              <a:ext uri="{FF2B5EF4-FFF2-40B4-BE49-F238E27FC236}">
                <a16:creationId xmlns:a16="http://schemas.microsoft.com/office/drawing/2014/main" id="{349936FC-36F9-6539-AC33-93EB2EC49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285" y="4967784"/>
            <a:ext cx="2026105" cy="162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7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761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F12 (Chrome Debugger Tools &gt; Network 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0F96AA-70FA-8B68-0E8F-A9014DDE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381" y="905828"/>
            <a:ext cx="10011237" cy="59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62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Debug</a:t>
            </a:r>
            <a:r>
              <a:rPr lang="fr-FR" dirty="0"/>
              <a:t> Client &amp; Server - Logs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C3F304-CB93-EEA2-F173-60F18CAFC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715" y="1223058"/>
            <a:ext cx="6972904" cy="28196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447A71-E44F-0C13-0E9C-56B8EEB26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715" y="4473273"/>
            <a:ext cx="5353514" cy="21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72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Test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(or Postman)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7F9A44-8EBC-B254-24D0-8D1B1212D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305" y="1706508"/>
            <a:ext cx="8863390" cy="468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018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7653-4DC4-21F8-3E2E-C94EE1C2C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791" y="2698892"/>
            <a:ext cx="10515600" cy="1325563"/>
          </a:xfrm>
        </p:spPr>
        <p:txBody>
          <a:bodyPr/>
          <a:lstStyle/>
          <a:p>
            <a:r>
              <a:rPr lang="fr-FR" dirty="0"/>
              <a:t>ANNEXE … </a:t>
            </a:r>
            <a:br>
              <a:rPr lang="fr-FR" dirty="0"/>
            </a:br>
            <a:r>
              <a:rPr lang="fr-FR" dirty="0" err="1"/>
              <a:t>equivalent</a:t>
            </a:r>
            <a:r>
              <a:rPr lang="fr-FR" dirty="0"/>
              <a:t> Server code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frameworks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135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Network </a:t>
            </a:r>
            <a:r>
              <a:rPr lang="fr-FR" dirty="0" err="1"/>
              <a:t>Protocols</a:t>
            </a:r>
            <a:r>
              <a:rPr lang="fr-FR" dirty="0"/>
              <a:t>: TCP-IP, DNS, Http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4DD7F-1FF7-D847-6D9C-30235E266F4F}"/>
              </a:ext>
            </a:extLst>
          </p:cNvPr>
          <p:cNvSpPr txBox="1"/>
          <p:nvPr/>
        </p:nvSpPr>
        <p:spPr>
          <a:xfrm>
            <a:off x="2351966" y="1837899"/>
            <a:ext cx="879067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What</a:t>
            </a:r>
            <a:r>
              <a:rPr lang="fr-FR" sz="2800" dirty="0"/>
              <a:t> </a:t>
            </a:r>
            <a:r>
              <a:rPr lang="fr-FR" sz="2800" dirty="0" err="1"/>
              <a:t>happen</a:t>
            </a:r>
            <a:r>
              <a:rPr lang="fr-FR" sz="2800" dirty="0"/>
              <a:t> on the network </a:t>
            </a:r>
          </a:p>
          <a:p>
            <a:r>
              <a:rPr lang="fr-FR" sz="2800" dirty="0" err="1"/>
              <a:t>when</a:t>
            </a:r>
            <a:r>
              <a:rPr lang="fr-FR" sz="2800" dirty="0"/>
              <a:t> </a:t>
            </a:r>
            <a:r>
              <a:rPr lang="fr-FR" sz="2800" dirty="0" err="1"/>
              <a:t>you</a:t>
            </a:r>
            <a:r>
              <a:rPr lang="fr-FR" sz="2800" dirty="0"/>
              <a:t> type  in </a:t>
            </a:r>
            <a:r>
              <a:rPr lang="fr-FR" sz="2800" dirty="0" err="1"/>
              <a:t>your</a:t>
            </a:r>
            <a:r>
              <a:rPr lang="fr-FR" sz="2800" dirty="0"/>
              <a:t> Browser  </a:t>
            </a:r>
          </a:p>
          <a:p>
            <a:endParaRPr lang="fr-FR" sz="2800" dirty="0"/>
          </a:p>
          <a:p>
            <a:r>
              <a:rPr lang="fr-FR" sz="2800" dirty="0"/>
              <a:t>« https://www.google.com»</a:t>
            </a:r>
          </a:p>
          <a:p>
            <a:endParaRPr lang="fr-FR" sz="2800" dirty="0"/>
          </a:p>
          <a:p>
            <a:r>
              <a:rPr lang="fr-FR" sz="2800" dirty="0"/>
              <a:t>« https://github.com/</a:t>
            </a:r>
            <a:r>
              <a:rPr lang="fr-FR" sz="2800" dirty="0" err="1"/>
              <a:t>Arnaud-Nauwynck?tab</a:t>
            </a:r>
            <a:r>
              <a:rPr lang="fr-FR" sz="2800" dirty="0"/>
              <a:t>=repositories»</a:t>
            </a:r>
          </a:p>
          <a:p>
            <a:endParaRPr lang="fr-FR" sz="2800" dirty="0"/>
          </a:p>
          <a:p>
            <a:r>
              <a:rPr lang="fr-FR" sz="2800" dirty="0"/>
              <a:t>« http://localhost:8080/</a:t>
            </a:r>
            <a:r>
              <a:rPr lang="fr-FR" sz="2800" dirty="0" err="1"/>
              <a:t>bar?query</a:t>
            </a:r>
            <a:r>
              <a:rPr lang="fr-FR" sz="2800" dirty="0"/>
              <a:t>=</a:t>
            </a:r>
            <a:r>
              <a:rPr lang="fr-FR" sz="2800" dirty="0" err="1"/>
              <a:t>xyz#baz</a:t>
            </a:r>
            <a:r>
              <a:rPr lang="fr-FR" sz="2800" dirty="0"/>
              <a:t>»</a:t>
            </a:r>
          </a:p>
          <a:p>
            <a:endParaRPr lang="fr-FR" sz="2800" dirty="0"/>
          </a:p>
          <a:p>
            <a:r>
              <a:rPr lang="fr-FR" sz="2800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9223322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CD5F9-7F47-CA21-0685-0CB115A39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Minimalist</a:t>
            </a:r>
            <a:r>
              <a:rPr lang="fr-FR" dirty="0"/>
              <a:t> </a:t>
            </a:r>
            <a:r>
              <a:rPr lang="fr-FR" dirty="0" err="1"/>
              <a:t>NodeJs</a:t>
            </a:r>
            <a:r>
              <a:rPr lang="fr-FR" dirty="0"/>
              <a:t> Server, </a:t>
            </a:r>
            <a:r>
              <a:rPr lang="fr-FR" dirty="0" err="1"/>
              <a:t>using</a:t>
            </a:r>
            <a:r>
              <a:rPr lang="fr-FR" dirty="0"/>
              <a:t> express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07E55-1C0F-09FA-123D-DD1DC6B90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7" y="1522651"/>
            <a:ext cx="11716765" cy="487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02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203C3-2D42-0159-A074-6460499B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170"/>
            <a:ext cx="10515600" cy="1325563"/>
          </a:xfrm>
        </p:spPr>
        <p:txBody>
          <a:bodyPr/>
          <a:lstStyle/>
          <a:p>
            <a:r>
              <a:rPr lang="fr-FR" dirty="0" err="1"/>
              <a:t>Minimalist</a:t>
            </a:r>
            <a:r>
              <a:rPr lang="fr-FR" dirty="0"/>
              <a:t>  </a:t>
            </a:r>
            <a:r>
              <a:rPr lang="fr-FR" dirty="0" err="1"/>
              <a:t>NodeJs</a:t>
            </a:r>
            <a:r>
              <a:rPr lang="fr-FR" dirty="0"/>
              <a:t> http Client </a:t>
            </a:r>
            <a:r>
              <a:rPr lang="fr-FR" dirty="0" err="1"/>
              <a:t>fetch</a:t>
            </a:r>
            <a:r>
              <a:rPr lang="fr-FR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37AE39-BEFE-E6C4-D9B4-5310B4303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91" y="1176076"/>
            <a:ext cx="11343353" cy="55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686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9D3BA-E754-785B-7117-E20961B1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 err="1"/>
              <a:t>Minimalist</a:t>
            </a:r>
            <a:r>
              <a:rPr lang="fr-FR" dirty="0"/>
              <a:t> Java Server …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SpringBoot</a:t>
            </a:r>
            <a:br>
              <a:rPr lang="fr-FR" dirty="0"/>
            </a:br>
            <a:r>
              <a:rPr lang="fr-FR" dirty="0"/>
              <a:t>= 1 line of code 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0891FE-C536-5036-52A9-A0EEC4E0FC63}"/>
              </a:ext>
            </a:extLst>
          </p:cNvPr>
          <p:cNvSpPr txBox="1"/>
          <p:nvPr/>
        </p:nvSpPr>
        <p:spPr>
          <a:xfrm>
            <a:off x="1528549" y="2315569"/>
            <a:ext cx="766607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Actually</a:t>
            </a:r>
            <a:r>
              <a:rPr lang="fr-FR" sz="2800" dirty="0"/>
              <a:t> more « &lt;xml&gt; &lt;/xml&gt; » in </a:t>
            </a:r>
            <a:r>
              <a:rPr lang="fr-FR" sz="2800" dirty="0" err="1"/>
              <a:t>maven</a:t>
            </a:r>
            <a:r>
              <a:rPr lang="fr-FR" sz="2800" dirty="0"/>
              <a:t> pom.xml </a:t>
            </a:r>
            <a:br>
              <a:rPr lang="fr-FR" sz="2800" dirty="0"/>
            </a:br>
            <a:r>
              <a:rPr lang="fr-FR" sz="2800" dirty="0"/>
              <a:t>               </a:t>
            </a:r>
            <a:r>
              <a:rPr lang="fr-FR" sz="2800" dirty="0" err="1"/>
              <a:t>than</a:t>
            </a:r>
            <a:r>
              <a:rPr lang="fr-FR" sz="2800" dirty="0"/>
              <a:t> in java</a:t>
            </a:r>
          </a:p>
          <a:p>
            <a:endParaRPr lang="fr-FR" sz="2800" dirty="0"/>
          </a:p>
          <a:p>
            <a:r>
              <a:rPr lang="fr-FR" sz="2800" dirty="0"/>
              <a:t>And more java « @annotation » </a:t>
            </a:r>
          </a:p>
          <a:p>
            <a:r>
              <a:rPr lang="fr-FR" sz="2800" dirty="0"/>
              <a:t>        </a:t>
            </a:r>
            <a:r>
              <a:rPr lang="fr-FR" sz="2800" dirty="0" err="1"/>
              <a:t>than</a:t>
            </a:r>
            <a:r>
              <a:rPr lang="fr-FR" sz="2800" dirty="0"/>
              <a:t> java « {code} »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5B14A7-FF24-CC12-33D7-3E642BF839DD}"/>
              </a:ext>
            </a:extLst>
          </p:cNvPr>
          <p:cNvSpPr txBox="1"/>
          <p:nvPr/>
        </p:nvSpPr>
        <p:spPr>
          <a:xfrm>
            <a:off x="3348250" y="4999630"/>
            <a:ext cx="53303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>
                <a:hlinkClick r:id="rId2"/>
              </a:rPr>
              <a:t>https://start.spring.io/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9100817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71A47-69F0-8314-5061-6AC0BFBEA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72"/>
            <a:ext cx="10515600" cy="1325563"/>
          </a:xfrm>
        </p:spPr>
        <p:txBody>
          <a:bodyPr/>
          <a:lstStyle/>
          <a:p>
            <a:pPr algn="ctr"/>
            <a:r>
              <a:rPr lang="fr-FR" sz="4400" dirty="0">
                <a:hlinkClick r:id="rId2"/>
              </a:rPr>
              <a:t>https://start.spring.io/</a:t>
            </a:r>
            <a:br>
              <a:rPr lang="fr-FR" sz="4400" dirty="0"/>
            </a:br>
            <a:r>
              <a:rPr lang="fr-FR" sz="4400" dirty="0" err="1"/>
              <a:t>add</a:t>
            </a:r>
            <a:r>
              <a:rPr lang="fr-FR" sz="4400" dirty="0"/>
              <a:t> </a:t>
            </a:r>
            <a:r>
              <a:rPr lang="fr-FR" sz="4400" dirty="0" err="1"/>
              <a:t>dependency</a:t>
            </a:r>
            <a:r>
              <a:rPr lang="fr-FR" sz="4400" dirty="0"/>
              <a:t> « WEB »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8244F-FC56-5769-7169-2A7BB1449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1394135"/>
            <a:ext cx="10085695" cy="542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5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426D-35A4-5810-363A-271819435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120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Click « </a:t>
            </a:r>
            <a:r>
              <a:rPr lang="fr-FR" dirty="0" err="1"/>
              <a:t>Generate</a:t>
            </a:r>
            <a:r>
              <a:rPr lang="fr-FR" dirty="0"/>
              <a:t> », </a:t>
            </a:r>
            <a:r>
              <a:rPr lang="fr-FR" dirty="0" err="1"/>
              <a:t>Unzip</a:t>
            </a:r>
            <a:r>
              <a:rPr lang="fr-FR" dirty="0"/>
              <a:t>, Import in IDE, Run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AE279-932F-5014-DB13-064A4B23F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97" y="1369093"/>
            <a:ext cx="9635319" cy="512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69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CFB31-B88F-7C6E-8D57-4E81A289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0040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Coffee Break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729CB-7494-4069-7CF5-4AE2053F376C}"/>
              </a:ext>
            </a:extLst>
          </p:cNvPr>
          <p:cNvSpPr txBox="1"/>
          <p:nvPr/>
        </p:nvSpPr>
        <p:spPr>
          <a:xfrm>
            <a:off x="3207223" y="3038201"/>
            <a:ext cx="651062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http(s) </a:t>
            </a:r>
            <a:r>
              <a:rPr lang="fr-FR" sz="2800" dirty="0" err="1"/>
              <a:t>is</a:t>
            </a:r>
            <a:r>
              <a:rPr lang="fr-FR" sz="2800" dirty="0"/>
              <a:t> a Simple </a:t>
            </a:r>
            <a:r>
              <a:rPr lang="fr-FR" sz="2800" dirty="0" err="1"/>
              <a:t>protocol</a:t>
            </a:r>
            <a:r>
              <a:rPr lang="fr-FR" sz="2800" dirty="0"/>
              <a:t> on top of TCP-IP</a:t>
            </a:r>
          </a:p>
          <a:p>
            <a:endParaRPr lang="fr-FR" sz="2800" dirty="0"/>
          </a:p>
          <a:p>
            <a:r>
              <a:rPr lang="fr-FR" sz="2800" dirty="0"/>
              <a:t>Extensible by Headers</a:t>
            </a:r>
          </a:p>
          <a:p>
            <a:endParaRPr lang="fr-FR" sz="2800" dirty="0"/>
          </a:p>
          <a:p>
            <a:r>
              <a:rPr lang="fr-FR" sz="2800" dirty="0"/>
              <a:t>Simple to </a:t>
            </a:r>
            <a:r>
              <a:rPr lang="fr-FR" sz="2800" dirty="0" err="1"/>
              <a:t>write</a:t>
            </a:r>
            <a:r>
              <a:rPr lang="fr-FR" sz="2800" dirty="0"/>
              <a:t> a Client / Server program</a:t>
            </a:r>
          </a:p>
          <a:p>
            <a:endParaRPr lang="fr-FR" sz="2800" dirty="0"/>
          </a:p>
          <a:p>
            <a:r>
              <a:rPr lang="fr-FR" sz="2800" dirty="0" err="1"/>
              <a:t>Widely</a:t>
            </a:r>
            <a:r>
              <a:rPr lang="fr-FR" sz="2800" dirty="0"/>
              <a:t> </a:t>
            </a:r>
            <a:r>
              <a:rPr lang="fr-FR" sz="2800" dirty="0" err="1"/>
              <a:t>used</a:t>
            </a:r>
            <a:r>
              <a:rPr lang="fr-FR" sz="2800" dirty="0"/>
              <a:t> …  The </a:t>
            </a:r>
            <a:r>
              <a:rPr lang="fr-FR" sz="2800" dirty="0" err="1"/>
              <a:t>core</a:t>
            </a:r>
            <a:r>
              <a:rPr lang="fr-FR" sz="2800" dirty="0"/>
              <a:t> of Web</a:t>
            </a:r>
          </a:p>
        </p:txBody>
      </p:sp>
    </p:spTree>
    <p:extLst>
      <p:ext uri="{BB962C8B-B14F-4D97-AF65-F5344CB8AC3E}">
        <p14:creationId xmlns:p14="http://schemas.microsoft.com/office/powerpoint/2010/main" val="23386021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8724-D94E-F804-3CB9-C7016893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More on http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D3EB84-A40D-736F-4EAB-3B93965674AD}"/>
              </a:ext>
            </a:extLst>
          </p:cNvPr>
          <p:cNvSpPr txBox="1"/>
          <p:nvPr/>
        </p:nvSpPr>
        <p:spPr>
          <a:xfrm>
            <a:off x="2174990" y="1806054"/>
            <a:ext cx="9885527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u="sng" dirty="0"/>
              <a:t>Theory: </a:t>
            </a:r>
          </a:p>
          <a:p>
            <a:r>
              <a:rPr lang="fr-FR" sz="2400" dirty="0" err="1"/>
              <a:t>Some</a:t>
            </a:r>
            <a:r>
              <a:rPr lang="fr-FR" sz="2400" dirty="0"/>
              <a:t> Standard </a:t>
            </a:r>
            <a:r>
              <a:rPr lang="fr-FR" sz="2400" dirty="0" err="1"/>
              <a:t>status</a:t>
            </a:r>
            <a:r>
              <a:rPr lang="fr-FR" sz="2400" dirty="0"/>
              <a:t> code / headers   </a:t>
            </a:r>
            <a:r>
              <a:rPr lang="fr-FR" sz="2400" dirty="0" err="1"/>
              <a:t>imposed</a:t>
            </a:r>
            <a:r>
              <a:rPr lang="fr-FR" sz="2400" dirty="0"/>
              <a:t> by W3C  </a:t>
            </a:r>
            <a:r>
              <a:rPr lang="fr-FR" sz="2400" dirty="0" err="1"/>
              <a:t>spec</a:t>
            </a:r>
            <a:endParaRPr lang="fr-FR" sz="2400" dirty="0"/>
          </a:p>
          <a:p>
            <a:r>
              <a:rPr lang="fr-FR" sz="2400" dirty="0" err="1"/>
              <a:t>Mostly</a:t>
            </a:r>
            <a:r>
              <a:rPr lang="fr-FR" sz="2400" dirty="0"/>
              <a:t> FREE to </a:t>
            </a:r>
            <a:r>
              <a:rPr lang="fr-FR" sz="2400" dirty="0" err="1"/>
              <a:t>choose</a:t>
            </a:r>
            <a:r>
              <a:rPr lang="fr-FR" sz="2400" dirty="0"/>
              <a:t> URL, Header and Content</a:t>
            </a:r>
          </a:p>
          <a:p>
            <a:endParaRPr lang="fr-FR" sz="2400" dirty="0"/>
          </a:p>
          <a:p>
            <a:r>
              <a:rPr lang="fr-FR" sz="2400" u="sng" dirty="0"/>
              <a:t>Practices:</a:t>
            </a:r>
          </a:p>
          <a:p>
            <a:r>
              <a:rPr lang="fr-FR" sz="2400" dirty="0"/>
              <a:t>How </a:t>
            </a:r>
            <a:r>
              <a:rPr lang="fr-FR" sz="2400" dirty="0" err="1"/>
              <a:t>it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in real life</a:t>
            </a:r>
          </a:p>
          <a:p>
            <a:endParaRPr lang="fr-FR" sz="2400" dirty="0"/>
          </a:p>
          <a:p>
            <a:r>
              <a:rPr lang="fr-FR" sz="2400" dirty="0" err="1"/>
              <a:t>Sample</a:t>
            </a:r>
            <a:r>
              <a:rPr lang="fr-FR" sz="2400" dirty="0"/>
              <a:t> « type of servers »: </a:t>
            </a:r>
            <a:r>
              <a:rPr lang="fr-FR" sz="2400" dirty="0" err="1"/>
              <a:t>Static</a:t>
            </a:r>
            <a:r>
              <a:rPr lang="fr-FR" sz="2400" dirty="0"/>
              <a:t> CDN Pages, Dynamic Server Pages, </a:t>
            </a:r>
          </a:p>
          <a:p>
            <a:r>
              <a:rPr lang="fr-FR" sz="2400" dirty="0"/>
              <a:t>       http Api Server (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json</a:t>
            </a:r>
            <a:r>
              <a:rPr lang="fr-FR" sz="2400" dirty="0"/>
              <a:t> servers), Frontend/Backend N-Tiers architecture</a:t>
            </a:r>
          </a:p>
          <a:p>
            <a:endParaRPr lang="fr-FR" sz="2400" dirty="0"/>
          </a:p>
          <a:p>
            <a:r>
              <a:rPr lang="fr-FR" sz="2400" dirty="0" err="1"/>
              <a:t>Rest</a:t>
            </a:r>
            <a:r>
              <a:rPr lang="fr-FR" sz="2400" dirty="0"/>
              <a:t>, web </a:t>
            </a:r>
            <a:r>
              <a:rPr lang="fr-FR" sz="2400" dirty="0" err="1"/>
              <a:t>naming</a:t>
            </a:r>
            <a:r>
              <a:rPr lang="fr-FR" sz="2400" dirty="0"/>
              <a:t> conventions &amp; Best practices</a:t>
            </a:r>
          </a:p>
          <a:p>
            <a:endParaRPr lang="fr-FR" sz="2400" dirty="0"/>
          </a:p>
          <a:p>
            <a:r>
              <a:rPr lang="fr-FR" sz="2400" dirty="0"/>
              <a:t>Gateway, Virtual Hosts, Proxy, Security Proxy ...</a:t>
            </a:r>
          </a:p>
        </p:txBody>
      </p:sp>
    </p:spTree>
    <p:extLst>
      <p:ext uri="{BB962C8B-B14F-4D97-AF65-F5344CB8AC3E}">
        <p14:creationId xmlns:p14="http://schemas.microsoft.com/office/powerpoint/2010/main" val="19714156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Status</a:t>
            </a:r>
            <a:r>
              <a:rPr lang="fr-FR" dirty="0"/>
              <a:t> Code Family: 200, 300, 400, 500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73357-7779-9895-C11A-FF78E58DB5EB}"/>
              </a:ext>
            </a:extLst>
          </p:cNvPr>
          <p:cNvSpPr txBox="1"/>
          <p:nvPr/>
        </p:nvSpPr>
        <p:spPr>
          <a:xfrm>
            <a:off x="838200" y="1887941"/>
            <a:ext cx="3595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200, 201, 202 …    =  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B9843-8DDB-ACB5-3423-C30A111A4387}"/>
              </a:ext>
            </a:extLst>
          </p:cNvPr>
          <p:cNvSpPr txBox="1"/>
          <p:nvPr/>
        </p:nvSpPr>
        <p:spPr>
          <a:xfrm>
            <a:off x="838200" y="3018430"/>
            <a:ext cx="10553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300, 301, 302 …    =  </a:t>
            </a:r>
            <a:r>
              <a:rPr lang="fr-FR" sz="2800" dirty="0" err="1"/>
              <a:t>maybe</a:t>
            </a:r>
            <a:r>
              <a:rPr lang="fr-FR" sz="2800" dirty="0"/>
              <a:t> ok, but </a:t>
            </a:r>
            <a:r>
              <a:rPr lang="fr-FR" sz="2800" dirty="0" err="1"/>
              <a:t>temporary</a:t>
            </a:r>
            <a:r>
              <a:rPr lang="fr-FR" sz="2800" dirty="0"/>
              <a:t> </a:t>
            </a:r>
            <a:r>
              <a:rPr lang="fr-FR" sz="2800" dirty="0" err="1"/>
              <a:t>unavailable</a:t>
            </a:r>
            <a:r>
              <a:rPr lang="fr-FR" sz="2800" dirty="0"/>
              <a:t>, </a:t>
            </a:r>
            <a:r>
              <a:rPr lang="fr-FR" sz="2800" dirty="0" err="1"/>
              <a:t>redirected</a:t>
            </a:r>
            <a:r>
              <a:rPr lang="fr-FR" sz="2800" dirty="0"/>
              <a:t>..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89F1F5-8737-A8F7-9EE2-7AA3881534B2}"/>
              </a:ext>
            </a:extLst>
          </p:cNvPr>
          <p:cNvSpPr txBox="1"/>
          <p:nvPr/>
        </p:nvSpPr>
        <p:spPr>
          <a:xfrm>
            <a:off x="881418" y="4148919"/>
            <a:ext cx="6209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400, 401, 402 …    =  ERROR on client-</a:t>
            </a:r>
            <a:r>
              <a:rPr lang="fr-FR" sz="2800" dirty="0" err="1"/>
              <a:t>side</a:t>
            </a:r>
            <a:endParaRPr lang="fr-F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15801D-FAC2-9EB2-C040-FFC8AFEDCD09}"/>
              </a:ext>
            </a:extLst>
          </p:cNvPr>
          <p:cNvSpPr txBox="1"/>
          <p:nvPr/>
        </p:nvSpPr>
        <p:spPr>
          <a:xfrm>
            <a:off x="881418" y="5320352"/>
            <a:ext cx="6318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500, 501, 502 …    =  ERROR on server-</a:t>
            </a:r>
            <a:r>
              <a:rPr lang="fr-FR" sz="2800" dirty="0" err="1"/>
              <a:t>side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406029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3" y="47625"/>
            <a:ext cx="12149137" cy="125730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Common http </a:t>
            </a:r>
            <a:r>
              <a:rPr lang="fr-FR" dirty="0" err="1"/>
              <a:t>Status</a:t>
            </a:r>
            <a:r>
              <a:rPr lang="fr-FR" dirty="0"/>
              <a:t> Codes</a:t>
            </a:r>
            <a:br>
              <a:rPr lang="fr-FR" dirty="0"/>
            </a:br>
            <a:r>
              <a:rPr lang="fr-FR" sz="4000" dirty="0">
                <a:hlinkClick r:id="rId2"/>
              </a:rPr>
              <a:t>https://developer.mozilla.org/en-US/docs/Web/HTTP/Status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A5E44-30D7-180D-8C70-04901C3A2B73}"/>
              </a:ext>
            </a:extLst>
          </p:cNvPr>
          <p:cNvSpPr txBox="1"/>
          <p:nvPr/>
        </p:nvSpPr>
        <p:spPr>
          <a:xfrm>
            <a:off x="2851814" y="1777479"/>
            <a:ext cx="92735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303 =  </a:t>
            </a:r>
            <a:r>
              <a:rPr lang="fr-FR" sz="2800" dirty="0" err="1"/>
              <a:t>redirecting</a:t>
            </a:r>
            <a:r>
              <a:rPr lang="fr-FR" sz="2800" dirty="0"/>
              <a:t> … </a:t>
            </a:r>
            <a:r>
              <a:rPr lang="fr-FR" sz="2800" dirty="0" err="1"/>
              <a:t>example</a:t>
            </a:r>
            <a:r>
              <a:rPr lang="fr-FR" sz="2800" dirty="0"/>
              <a:t> to login page (for </a:t>
            </a:r>
            <a:r>
              <a:rPr lang="fr-FR" sz="2800" dirty="0" err="1"/>
              <a:t>authentication</a:t>
            </a:r>
            <a:r>
              <a:rPr lang="fr-FR" sz="2800" dirty="0"/>
              <a:t>)</a:t>
            </a:r>
          </a:p>
          <a:p>
            <a:r>
              <a:rPr lang="fr-FR" sz="2800" dirty="0"/>
              <a:t>304 = not </a:t>
            </a:r>
            <a:r>
              <a:rPr lang="fr-FR" sz="2800" dirty="0" err="1"/>
              <a:t>modified</a:t>
            </a:r>
            <a:endParaRPr lang="fr-F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7F9F96-0232-E12D-B10E-20A915F29B59}"/>
              </a:ext>
            </a:extLst>
          </p:cNvPr>
          <p:cNvSpPr txBox="1"/>
          <p:nvPr/>
        </p:nvSpPr>
        <p:spPr>
          <a:xfrm>
            <a:off x="2851814" y="3162655"/>
            <a:ext cx="709963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401 =  </a:t>
            </a:r>
            <a:r>
              <a:rPr lang="fr-FR" sz="2800" dirty="0" err="1"/>
              <a:t>unauthorized</a:t>
            </a:r>
            <a:r>
              <a:rPr lang="fr-FR" sz="2800" dirty="0"/>
              <a:t> (</a:t>
            </a:r>
            <a:r>
              <a:rPr lang="fr-FR" sz="2800" dirty="0" err="1"/>
              <a:t>unauthencated</a:t>
            </a:r>
            <a:r>
              <a:rPr lang="fr-FR" sz="2800" dirty="0"/>
              <a:t>)</a:t>
            </a:r>
          </a:p>
          <a:p>
            <a:r>
              <a:rPr lang="fr-FR" sz="2800" dirty="0"/>
              <a:t>403 = </a:t>
            </a:r>
            <a:r>
              <a:rPr lang="fr-FR" sz="2800" dirty="0" err="1"/>
              <a:t>Forbidden</a:t>
            </a:r>
            <a:endParaRPr lang="fr-FR" sz="2800" dirty="0"/>
          </a:p>
          <a:p>
            <a:r>
              <a:rPr lang="fr-FR" sz="2800" dirty="0"/>
              <a:t>404 =  Not </a:t>
            </a:r>
            <a:r>
              <a:rPr lang="fr-FR" sz="2800" dirty="0" err="1"/>
              <a:t>Found</a:t>
            </a:r>
            <a:r>
              <a:rPr lang="fr-FR" sz="2800" dirty="0"/>
              <a:t> (</a:t>
            </a:r>
            <a:r>
              <a:rPr lang="fr-FR" sz="2800" dirty="0" err="1"/>
              <a:t>bad</a:t>
            </a:r>
            <a:r>
              <a:rPr lang="fr-FR" sz="2800" dirty="0"/>
              <a:t> url or </a:t>
            </a:r>
            <a:r>
              <a:rPr lang="fr-FR" sz="2800" dirty="0" err="1"/>
              <a:t>resource</a:t>
            </a:r>
            <a:r>
              <a:rPr lang="fr-FR" sz="2800" dirty="0"/>
              <a:t> not </a:t>
            </a:r>
            <a:r>
              <a:rPr lang="fr-FR" sz="2800" dirty="0" err="1"/>
              <a:t>exist</a:t>
            </a:r>
            <a:r>
              <a:rPr lang="fr-FR" sz="2800" dirty="0"/>
              <a:t>)</a:t>
            </a:r>
          </a:p>
          <a:p>
            <a:endParaRPr lang="fr-F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CC72F-CBA5-5A39-2C6C-E710F9E57410}"/>
              </a:ext>
            </a:extLst>
          </p:cNvPr>
          <p:cNvSpPr txBox="1"/>
          <p:nvPr/>
        </p:nvSpPr>
        <p:spPr>
          <a:xfrm>
            <a:off x="2851814" y="5043204"/>
            <a:ext cx="40139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500 = </a:t>
            </a:r>
            <a:r>
              <a:rPr lang="fr-FR" sz="2800" dirty="0" err="1"/>
              <a:t>internal</a:t>
            </a:r>
            <a:r>
              <a:rPr lang="fr-FR" sz="2800" dirty="0"/>
              <a:t> server </a:t>
            </a:r>
            <a:r>
              <a:rPr lang="fr-FR" sz="2800" dirty="0" err="1"/>
              <a:t>error</a:t>
            </a:r>
            <a:endParaRPr lang="fr-FR" sz="2800" dirty="0"/>
          </a:p>
          <a:p>
            <a:r>
              <a:rPr lang="fr-FR" sz="2800" dirty="0"/>
              <a:t>502 = Bad Gateway</a:t>
            </a:r>
          </a:p>
          <a:p>
            <a:r>
              <a:rPr lang="fr-FR" sz="2800" dirty="0"/>
              <a:t>503 = Service </a:t>
            </a:r>
            <a:r>
              <a:rPr lang="fr-FR" sz="2800" dirty="0" err="1"/>
              <a:t>Unavailable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788616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http Method </a:t>
            </a:r>
            <a:r>
              <a:rPr lang="fr-FR" dirty="0" err="1"/>
              <a:t>Verbs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/>
              <a:t>GET, PUT, POST, DELETE, HEAD, PATCH, 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D0D47-6445-221F-EED9-A8019D04C1FA}"/>
              </a:ext>
            </a:extLst>
          </p:cNvPr>
          <p:cNvSpPr txBox="1"/>
          <p:nvPr/>
        </p:nvSpPr>
        <p:spPr>
          <a:xfrm>
            <a:off x="1919784" y="2106304"/>
            <a:ext cx="9145902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GET = </a:t>
            </a:r>
            <a:r>
              <a:rPr lang="fr-FR" sz="3200" dirty="0" err="1"/>
              <a:t>readonly</a:t>
            </a:r>
            <a:r>
              <a:rPr lang="fr-FR" sz="3200" dirty="0"/>
              <a:t> to </a:t>
            </a:r>
            <a:r>
              <a:rPr lang="fr-FR" sz="3200" dirty="0" err="1"/>
              <a:t>get</a:t>
            </a:r>
            <a:r>
              <a:rPr lang="fr-FR" sz="3200" dirty="0"/>
              <a:t> a </a:t>
            </a:r>
            <a:r>
              <a:rPr lang="fr-FR" sz="3200" dirty="0" err="1"/>
              <a:t>resource</a:t>
            </a:r>
            <a:r>
              <a:rPr lang="fr-FR" sz="3200" dirty="0"/>
              <a:t> content</a:t>
            </a:r>
            <a:br>
              <a:rPr lang="fr-FR" sz="3200" dirty="0"/>
            </a:br>
            <a:r>
              <a:rPr lang="fr-FR" sz="3200" dirty="0"/>
              <a:t>           (idempotent : can </a:t>
            </a:r>
            <a:r>
              <a:rPr lang="fr-FR" sz="3200" dirty="0" err="1"/>
              <a:t>retry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PUT = update an </a:t>
            </a:r>
            <a:r>
              <a:rPr lang="fr-FR" sz="3200" dirty="0" err="1"/>
              <a:t>existing</a:t>
            </a:r>
            <a:r>
              <a:rPr lang="fr-FR" sz="3200" dirty="0"/>
              <a:t>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(idem </a:t>
            </a:r>
            <a:r>
              <a:rPr lang="fr-FR" sz="3200" dirty="0" err="1"/>
              <a:t>potent</a:t>
            </a:r>
            <a:r>
              <a:rPr lang="fr-FR" sz="3200" dirty="0"/>
              <a:t>: </a:t>
            </a:r>
            <a:r>
              <a:rPr lang="fr-FR" sz="3200" dirty="0" err="1"/>
              <a:t>will</a:t>
            </a:r>
            <a:r>
              <a:rPr lang="fr-FR" sz="3200" dirty="0"/>
              <a:t> </a:t>
            </a:r>
            <a:r>
              <a:rPr lang="fr-FR" sz="3200" dirty="0" err="1"/>
              <a:t>overwrite</a:t>
            </a:r>
            <a:r>
              <a:rPr lang="fr-FR" sz="3200" dirty="0"/>
              <a:t>/update </a:t>
            </a:r>
            <a:r>
              <a:rPr lang="fr-FR" sz="3200" dirty="0" err="1"/>
              <a:t>resource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POST = </a:t>
            </a:r>
            <a:r>
              <a:rPr lang="fr-FR" sz="3200" dirty="0" err="1"/>
              <a:t>create</a:t>
            </a:r>
            <a:r>
              <a:rPr lang="fr-FR" sz="3200" dirty="0"/>
              <a:t> a new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(NOT idem </a:t>
            </a:r>
            <a:r>
              <a:rPr lang="fr-FR" sz="3200" dirty="0" err="1"/>
              <a:t>potent</a:t>
            </a:r>
            <a:r>
              <a:rPr lang="fr-FR" sz="3200" dirty="0"/>
              <a:t>: </a:t>
            </a:r>
            <a:r>
              <a:rPr lang="fr-FR" sz="3200" dirty="0" err="1"/>
              <a:t>create</a:t>
            </a:r>
            <a:r>
              <a:rPr lang="fr-FR" sz="3200" dirty="0"/>
              <a:t> a new one </a:t>
            </a:r>
            <a:r>
              <a:rPr lang="fr-FR" sz="3200" dirty="0" err="1"/>
              <a:t>each</a:t>
            </a:r>
            <a:r>
              <a:rPr lang="fr-FR" sz="3200" dirty="0"/>
              <a:t> time)</a:t>
            </a:r>
          </a:p>
        </p:txBody>
      </p:sp>
    </p:spTree>
    <p:extLst>
      <p:ext uri="{BB962C8B-B14F-4D97-AF65-F5344CB8AC3E}">
        <p14:creationId xmlns:p14="http://schemas.microsoft.com/office/powerpoint/2010/main" val="23372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707" y="65968"/>
            <a:ext cx="10515600" cy="2220035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Guessed</a:t>
            </a:r>
            <a:r>
              <a:rPr lang="fr-FR" dirty="0"/>
              <a:t>?</a:t>
            </a:r>
            <a:br>
              <a:rPr lang="fr-FR" dirty="0"/>
            </a:br>
            <a:r>
              <a:rPr lang="fr-FR" dirty="0"/>
              <a:t>« http://localhost:8080»  </a:t>
            </a:r>
            <a:r>
              <a:rPr lang="fr-FR" dirty="0" err="1"/>
              <a:t>is</a:t>
            </a:r>
            <a:r>
              <a:rPr lang="fr-FR" dirty="0"/>
              <a:t> NOT part of </a:t>
            </a:r>
            <a:r>
              <a:rPr lang="fr-FR" dirty="0" err="1"/>
              <a:t>path</a:t>
            </a:r>
            <a:br>
              <a:rPr lang="fr-FR" dirty="0"/>
            </a:br>
            <a:r>
              <a:rPr lang="fr-FR" dirty="0"/>
              <a:t>« #bar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skipped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2F2C13-6844-A593-5DD4-603935942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621" y="3666155"/>
            <a:ext cx="7182472" cy="2762489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DB4DE95F-F072-8F21-182E-19BCF78D9D34}"/>
              </a:ext>
            </a:extLst>
          </p:cNvPr>
          <p:cNvSpPr/>
          <p:nvPr/>
        </p:nvSpPr>
        <p:spPr>
          <a:xfrm rot="1565071">
            <a:off x="2201454" y="1520721"/>
            <a:ext cx="218356" cy="10870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1B3929D0-7F97-7E4A-B98B-32250D072536}"/>
              </a:ext>
            </a:extLst>
          </p:cNvPr>
          <p:cNvSpPr/>
          <p:nvPr/>
        </p:nvSpPr>
        <p:spPr>
          <a:xfrm rot="19310258">
            <a:off x="5229365" y="1979715"/>
            <a:ext cx="218365" cy="73697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444AA5-2914-0BF8-8CB0-6DDB0A6471BB}"/>
              </a:ext>
            </a:extLst>
          </p:cNvPr>
          <p:cNvSpPr txBox="1"/>
          <p:nvPr/>
        </p:nvSpPr>
        <p:spPr>
          <a:xfrm>
            <a:off x="705134" y="2793242"/>
            <a:ext cx="4249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Interpreted</a:t>
            </a:r>
            <a:r>
              <a:rPr lang="fr-FR" sz="2000" dirty="0"/>
              <a:t> </a:t>
            </a:r>
            <a:r>
              <a:rPr lang="fr-FR" sz="2000" dirty="0" err="1"/>
              <a:t>because</a:t>
            </a:r>
            <a:r>
              <a:rPr lang="fr-FR" sz="2000" dirty="0"/>
              <a:t> http </a:t>
            </a:r>
            <a:r>
              <a:rPr lang="fr-FR" sz="2000" dirty="0" err="1"/>
              <a:t>is</a:t>
            </a:r>
            <a:r>
              <a:rPr lang="fr-FR" sz="2000" dirty="0"/>
              <a:t> over TCP-IP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35A351-E0CC-8E2B-0F43-9E430DA91D5D}"/>
              </a:ext>
            </a:extLst>
          </p:cNvPr>
          <p:cNvSpPr txBox="1"/>
          <p:nvPr/>
        </p:nvSpPr>
        <p:spPr>
          <a:xfrm>
            <a:off x="5161128" y="2789584"/>
            <a:ext cx="6582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Interpreted</a:t>
            </a:r>
            <a:r>
              <a:rPr lang="fr-FR" sz="2000" dirty="0"/>
              <a:t> by web browser (for page </a:t>
            </a:r>
            <a:r>
              <a:rPr lang="fr-FR" sz="2000" dirty="0" err="1"/>
              <a:t>paragraph</a:t>
            </a:r>
            <a:r>
              <a:rPr lang="fr-FR" sz="2000" dirty="0"/>
              <a:t> « #anchor »)</a:t>
            </a:r>
          </a:p>
        </p:txBody>
      </p:sp>
    </p:spTree>
    <p:extLst>
      <p:ext uri="{BB962C8B-B14F-4D97-AF65-F5344CB8AC3E}">
        <p14:creationId xmlns:p14="http://schemas.microsoft.com/office/powerpoint/2010/main" val="2367150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http Method </a:t>
            </a:r>
            <a:r>
              <a:rPr lang="fr-FR" dirty="0" err="1"/>
              <a:t>Verbs</a:t>
            </a:r>
            <a:r>
              <a:rPr lang="fr-FR" dirty="0"/>
              <a:t> (bis): </a:t>
            </a:r>
            <a:br>
              <a:rPr lang="fr-FR" dirty="0"/>
            </a:br>
            <a:r>
              <a:rPr lang="fr-FR" dirty="0"/>
              <a:t>GET, PUT, POST, DELETE, HEAD, PATCH, 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D0D47-6445-221F-EED9-A8019D04C1FA}"/>
              </a:ext>
            </a:extLst>
          </p:cNvPr>
          <p:cNvSpPr txBox="1"/>
          <p:nvPr/>
        </p:nvSpPr>
        <p:spPr>
          <a:xfrm>
            <a:off x="1919784" y="2106304"/>
            <a:ext cx="999863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DELETE = </a:t>
            </a:r>
            <a:r>
              <a:rPr lang="fr-FR" sz="3200" dirty="0" err="1"/>
              <a:t>delete</a:t>
            </a:r>
            <a:r>
              <a:rPr lang="fr-FR" sz="3200" dirty="0"/>
              <a:t> a </a:t>
            </a:r>
            <a:r>
              <a:rPr lang="fr-FR" sz="3200" dirty="0" err="1"/>
              <a:t>resource</a:t>
            </a:r>
            <a:r>
              <a:rPr lang="fr-FR" sz="3200" dirty="0"/>
              <a:t> by </a:t>
            </a:r>
            <a:r>
              <a:rPr lang="fr-FR" sz="3200" dirty="0" err="1"/>
              <a:t>its</a:t>
            </a:r>
            <a:r>
              <a:rPr lang="fr-FR" sz="3200" dirty="0"/>
              <a:t> id/</a:t>
            </a:r>
            <a:r>
              <a:rPr lang="fr-FR" sz="3200" dirty="0" err="1"/>
              <a:t>path</a:t>
            </a:r>
            <a:br>
              <a:rPr lang="fr-FR" sz="3200" dirty="0"/>
            </a:br>
            <a:r>
              <a:rPr lang="fr-FR" sz="3200" dirty="0"/>
              <a:t>           (idempotent : can </a:t>
            </a:r>
            <a:r>
              <a:rPr lang="fr-FR" sz="3200" dirty="0" err="1"/>
              <a:t>retry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HEAD = </a:t>
            </a:r>
            <a:r>
              <a:rPr lang="fr-FR" sz="3200" dirty="0" err="1"/>
              <a:t>only</a:t>
            </a:r>
            <a:r>
              <a:rPr lang="fr-FR" sz="3200" dirty="0"/>
              <a:t> </a:t>
            </a:r>
            <a:r>
              <a:rPr lang="fr-FR" sz="3200" dirty="0" err="1"/>
              <a:t>get</a:t>
            </a:r>
            <a:r>
              <a:rPr lang="fr-FR" sz="3200" dirty="0"/>
              <a:t> http headers </a:t>
            </a:r>
            <a:r>
              <a:rPr lang="fr-FR" sz="3200" dirty="0" err="1"/>
              <a:t>corresponding</a:t>
            </a:r>
            <a:r>
              <a:rPr lang="fr-FR" sz="3200" dirty="0"/>
              <a:t> to a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(idem </a:t>
            </a:r>
            <a:r>
              <a:rPr lang="fr-FR" sz="3200" dirty="0" err="1"/>
              <a:t>potent</a:t>
            </a:r>
            <a:r>
              <a:rPr lang="fr-FR" sz="3200" dirty="0"/>
              <a:t>)  … fast checking if </a:t>
            </a:r>
            <a:r>
              <a:rPr lang="fr-FR" sz="3200" dirty="0" err="1"/>
              <a:t>exist</a:t>
            </a:r>
            <a:r>
              <a:rPr lang="fr-FR" sz="3200" dirty="0"/>
              <a:t>/</a:t>
            </a:r>
            <a:r>
              <a:rPr lang="fr-FR" sz="3200" dirty="0" err="1"/>
              <a:t>modified</a:t>
            </a:r>
            <a:r>
              <a:rPr lang="fr-FR" sz="3200" dirty="0"/>
              <a:t> </a:t>
            </a:r>
            <a:r>
              <a:rPr lang="fr-FR" sz="3200" dirty="0" err="1"/>
              <a:t>since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PATCH = partial update of a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</a:t>
            </a:r>
            <a:r>
              <a:rPr lang="fr-FR" sz="3200" dirty="0" err="1"/>
              <a:t>maybe</a:t>
            </a:r>
            <a:r>
              <a:rPr lang="fr-FR" sz="3200" dirty="0"/>
              <a:t> NOT idem </a:t>
            </a:r>
            <a:r>
              <a:rPr lang="fr-FR" sz="3200" dirty="0" err="1"/>
              <a:t>potent</a:t>
            </a:r>
            <a:r>
              <a:rPr lang="fr-FR" sz="3200" dirty="0"/>
              <a:t> on </a:t>
            </a:r>
            <a:r>
              <a:rPr lang="fr-FR" sz="3200" dirty="0" err="1"/>
              <a:t>field</a:t>
            </a:r>
            <a:r>
              <a:rPr lang="fr-FR" sz="3200" dirty="0"/>
              <a:t> insert,</a:t>
            </a:r>
            <a:br>
              <a:rPr lang="fr-FR" sz="3200" dirty="0"/>
            </a:br>
            <a:r>
              <a:rPr lang="fr-FR" sz="3200" dirty="0"/>
              <a:t>             or idem </a:t>
            </a:r>
            <a:r>
              <a:rPr lang="fr-FR" sz="3200" dirty="0" err="1"/>
              <a:t>potent</a:t>
            </a:r>
            <a:r>
              <a:rPr lang="fr-FR" sz="3200" dirty="0"/>
              <a:t> on </a:t>
            </a:r>
            <a:r>
              <a:rPr lang="fr-FR" sz="3200" dirty="0" err="1"/>
              <a:t>field</a:t>
            </a:r>
            <a:r>
              <a:rPr lang="fr-FR" sz="3200" dirty="0"/>
              <a:t> update)</a:t>
            </a:r>
          </a:p>
        </p:txBody>
      </p:sp>
    </p:spTree>
    <p:extLst>
      <p:ext uri="{BB962C8B-B14F-4D97-AF65-F5344CB8AC3E}">
        <p14:creationId xmlns:p14="http://schemas.microsoft.com/office/powerpoint/2010/main" val="10067857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82039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Simple case: http </a:t>
            </a:r>
            <a:r>
              <a:rPr lang="fr-FR" dirty="0" err="1"/>
              <a:t>Rest</a:t>
            </a:r>
            <a:r>
              <a:rPr lang="fr-FR" dirty="0"/>
              <a:t> Server </a:t>
            </a:r>
            <a:r>
              <a:rPr lang="fr-FR" dirty="0" err="1"/>
              <a:t>responding</a:t>
            </a:r>
            <a:br>
              <a:rPr lang="fr-FR" dirty="0"/>
            </a:br>
            <a:r>
              <a:rPr lang="fr-FR" dirty="0"/>
              <a:t>ONLY *.html/*.</a:t>
            </a:r>
            <a:r>
              <a:rPr lang="fr-FR" dirty="0" err="1"/>
              <a:t>js</a:t>
            </a:r>
            <a:r>
              <a:rPr lang="fr-FR" dirty="0"/>
              <a:t>/*.</a:t>
            </a:r>
            <a:r>
              <a:rPr lang="fr-FR" dirty="0" err="1"/>
              <a:t>css</a:t>
            </a:r>
            <a:r>
              <a:rPr lang="fr-FR" dirty="0"/>
              <a:t>/*.png/… </a:t>
            </a:r>
            <a:br>
              <a:rPr lang="fr-FR" dirty="0"/>
            </a:br>
            <a:r>
              <a:rPr lang="fr-FR" dirty="0" err="1"/>
              <a:t>static</a:t>
            </a:r>
            <a:r>
              <a:rPr lang="fr-FR" dirty="0"/>
              <a:t> page files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D8208-4BAA-E915-C7EE-EBAF9A4EE467}"/>
              </a:ext>
            </a:extLst>
          </p:cNvPr>
          <p:cNvSpPr txBox="1"/>
          <p:nvPr/>
        </p:nvSpPr>
        <p:spPr>
          <a:xfrm>
            <a:off x="592057" y="2319598"/>
            <a:ext cx="6066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 err="1"/>
              <a:t>Static</a:t>
            </a:r>
            <a:r>
              <a:rPr lang="fr-FR" sz="3200" b="1" dirty="0"/>
              <a:t> Web Page Server</a:t>
            </a:r>
            <a:endParaRPr lang="fr-FR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6882F-20F7-ECB8-385F-480DE36503FB}"/>
              </a:ext>
            </a:extLst>
          </p:cNvPr>
          <p:cNvSpPr txBox="1"/>
          <p:nvPr/>
        </p:nvSpPr>
        <p:spPr>
          <a:xfrm>
            <a:off x="1575263" y="5821693"/>
            <a:ext cx="7137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Example: Nginx, Apache, </a:t>
            </a:r>
            <a:r>
              <a:rPr lang="fr-FR" sz="2800" dirty="0" err="1"/>
              <a:t>Github</a:t>
            </a:r>
            <a:r>
              <a:rPr lang="fr-FR" sz="2800" dirty="0"/>
              <a:t> Pages, </a:t>
            </a:r>
            <a:r>
              <a:rPr lang="fr-FR" sz="2800" dirty="0" err="1"/>
              <a:t>CDNs</a:t>
            </a:r>
            <a:r>
              <a:rPr lang="fr-FR" sz="2800" dirty="0"/>
              <a:t>, 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6FB6E7-0F85-1FDF-25E2-432B7C630178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806064F-C370-0FC0-DD43-9AC58D509950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BA4C9B7-E3B2-995C-DCC6-9E46FCDF5510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49841-9878-A73E-8686-7A1DA3FB714F}"/>
              </a:ext>
            </a:extLst>
          </p:cNvPr>
          <p:cNvSpPr txBox="1"/>
          <p:nvPr/>
        </p:nvSpPr>
        <p:spPr>
          <a:xfrm>
            <a:off x="3819979" y="3218048"/>
            <a:ext cx="26478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GET/HEAD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filePath</a:t>
            </a:r>
            <a:r>
              <a:rPr lang="fr-FR" sz="2000" dirty="0"/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F29C6E-27D6-8693-137B-4BF6526B973B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C1F236-A512-4DC5-4D2B-EF98A82DBFDF}"/>
              </a:ext>
            </a:extLst>
          </p:cNvPr>
          <p:cNvSpPr txBox="1"/>
          <p:nvPr/>
        </p:nvSpPr>
        <p:spPr>
          <a:xfrm>
            <a:off x="7381254" y="3694854"/>
            <a:ext cx="27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Static</a:t>
            </a:r>
            <a:r>
              <a:rPr lang="fr-FR" dirty="0"/>
              <a:t> Web Page Server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65EDB-ABB1-432B-7C0F-7F7742221B0A}"/>
              </a:ext>
            </a:extLst>
          </p:cNvPr>
          <p:cNvSpPr txBox="1"/>
          <p:nvPr/>
        </p:nvSpPr>
        <p:spPr>
          <a:xfrm>
            <a:off x="1333707" y="3638472"/>
            <a:ext cx="165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Web Client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834B0D-E3E7-D4B9-C49D-1028B6A695FB}"/>
              </a:ext>
            </a:extLst>
          </p:cNvPr>
          <p:cNvSpPr txBox="1"/>
          <p:nvPr/>
        </p:nvSpPr>
        <p:spPr>
          <a:xfrm>
            <a:off x="9399327" y="4490276"/>
            <a:ext cx="17681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 index.html</a:t>
            </a:r>
          </a:p>
          <a:p>
            <a:r>
              <a:rPr lang="fr-FR" dirty="0"/>
              <a:t>+ dir1/</a:t>
            </a:r>
          </a:p>
          <a:p>
            <a:r>
              <a:rPr lang="fr-FR" dirty="0"/>
              <a:t>      + index.html</a:t>
            </a:r>
          </a:p>
          <a:p>
            <a:r>
              <a:rPr lang="fr-FR" dirty="0"/>
              <a:t>      + page2.html</a:t>
            </a:r>
          </a:p>
          <a:p>
            <a:r>
              <a:rPr lang="fr-FR" dirty="0"/>
              <a:t>+ images/</a:t>
            </a:r>
          </a:p>
          <a:p>
            <a:r>
              <a:rPr lang="fr-FR" dirty="0"/>
              <a:t>      + image1.png</a:t>
            </a:r>
          </a:p>
        </p:txBody>
      </p:sp>
    </p:spTree>
    <p:extLst>
      <p:ext uri="{BB962C8B-B14F-4D97-AF65-F5344CB8AC3E}">
        <p14:creationId xmlns:p14="http://schemas.microsoft.com/office/powerpoint/2010/main" val="5846799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B5E0-A431-16FD-C659-5E80E35C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7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Dynamic Page Server </a:t>
            </a:r>
            <a:br>
              <a:rPr lang="fr-FR" dirty="0"/>
            </a:br>
            <a:r>
              <a:rPr lang="fr-FR" dirty="0"/>
              <a:t>( server-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web page)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9900-622C-3A40-F13A-3DE36B42CE0A}"/>
              </a:ext>
            </a:extLst>
          </p:cNvPr>
          <p:cNvSpPr txBox="1"/>
          <p:nvPr/>
        </p:nvSpPr>
        <p:spPr>
          <a:xfrm>
            <a:off x="2830257" y="3042330"/>
            <a:ext cx="5340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GET/POST/PUT/DELETE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dynamicPage</a:t>
            </a:r>
            <a:r>
              <a:rPr lang="fr-FR" sz="2000" dirty="0"/>
              <a:t>}/{id}?{</a:t>
            </a:r>
            <a:r>
              <a:rPr lang="fr-FR" sz="2000" dirty="0" err="1"/>
              <a:t>query</a:t>
            </a:r>
            <a:r>
              <a:rPr lang="fr-FR" sz="2000" dirty="0"/>
              <a:t>}   {body}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E70D18-5BC9-AF44-2D1E-4A1C9580AD29}"/>
              </a:ext>
            </a:extLst>
          </p:cNvPr>
          <p:cNvSpPr txBox="1"/>
          <p:nvPr/>
        </p:nvSpPr>
        <p:spPr>
          <a:xfrm>
            <a:off x="6812597" y="3744896"/>
            <a:ext cx="25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Dynamic Page 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525C0-6CAF-4579-CF59-81DA36A82F5A}"/>
              </a:ext>
            </a:extLst>
          </p:cNvPr>
          <p:cNvSpPr txBox="1"/>
          <p:nvPr/>
        </p:nvSpPr>
        <p:spPr>
          <a:xfrm>
            <a:off x="7753462" y="5249655"/>
            <a:ext cx="41784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page, </a:t>
            </a:r>
            <a:r>
              <a:rPr lang="fr-FR" dirty="0" err="1"/>
              <a:t>generated</a:t>
            </a:r>
            <a:r>
              <a:rPr lang="fr-FR" dirty="0"/>
              <a:t> on </a:t>
            </a:r>
            <a:r>
              <a:rPr lang="fr-FR" dirty="0" err="1"/>
              <a:t>demand</a:t>
            </a:r>
            <a:endParaRPr lang="fr-FR" dirty="0"/>
          </a:p>
          <a:p>
            <a:r>
              <a:rPr lang="fr-FR" dirty="0"/>
              <a:t>Example: *.</a:t>
            </a:r>
            <a:r>
              <a:rPr lang="fr-FR" dirty="0" err="1"/>
              <a:t>jsp</a:t>
            </a:r>
            <a:r>
              <a:rPr lang="fr-FR" dirty="0"/>
              <a:t>, servlet, </a:t>
            </a:r>
            <a:r>
              <a:rPr lang="fr-FR" dirty="0" err="1"/>
              <a:t>mvc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 pages, …</a:t>
            </a:r>
          </a:p>
          <a:p>
            <a:endParaRPr lang="fr-FR" dirty="0"/>
          </a:p>
          <a:p>
            <a:r>
              <a:rPr lang="fr-FR" dirty="0" err="1"/>
              <a:t>Maybe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page.. (*.</a:t>
            </a:r>
            <a:r>
              <a:rPr lang="fr-FR" dirty="0" err="1"/>
              <a:t>css</a:t>
            </a:r>
            <a:r>
              <a:rPr lang="fr-FR" dirty="0"/>
              <a:t>, *.</a:t>
            </a:r>
            <a:r>
              <a:rPr lang="fr-FR" dirty="0" err="1"/>
              <a:t>js</a:t>
            </a:r>
            <a:r>
              <a:rPr lang="fr-FR" dirty="0"/>
              <a:t>,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F3D18D-01B5-70F6-0BE1-D04E1912BFCC}"/>
              </a:ext>
            </a:extLst>
          </p:cNvPr>
          <p:cNvSpPr txBox="1"/>
          <p:nvPr/>
        </p:nvSpPr>
        <p:spPr>
          <a:xfrm>
            <a:off x="1374651" y="3660605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1C916C-1A3B-088C-3084-88E243CDC531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7F85ACB-12A5-9369-27C3-34265FEA78F6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C454EB-69E4-6095-ED02-CF38A3D487E1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12CA2A-1E95-F8BF-E4BB-A0D565014AC6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F5928E-B801-F0C7-C8E5-9EE7F0DC3617}"/>
              </a:ext>
            </a:extLst>
          </p:cNvPr>
          <p:cNvSpPr txBox="1"/>
          <p:nvPr/>
        </p:nvSpPr>
        <p:spPr>
          <a:xfrm>
            <a:off x="592057" y="2319598"/>
            <a:ext cx="5723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/>
              <a:t>Dynamic Page Server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4851007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D14D1-A023-EBED-A79B-5101691EC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55" y="-8620"/>
            <a:ext cx="11301953" cy="1325563"/>
          </a:xfrm>
        </p:spPr>
        <p:txBody>
          <a:bodyPr/>
          <a:lstStyle/>
          <a:p>
            <a:pPr algn="ctr"/>
            <a:r>
              <a:rPr lang="fr-FR" dirty="0"/>
              <a:t>Museum of Dynamic Page Server Technologies</a:t>
            </a:r>
          </a:p>
        </p:txBody>
      </p:sp>
      <p:pic>
        <p:nvPicPr>
          <p:cNvPr id="7170" name="Picture 2" descr="avatars.githubusercontent.com/u/25158?s=280&amp;v=4">
            <a:extLst>
              <a:ext uri="{FF2B5EF4-FFF2-40B4-BE49-F238E27FC236}">
                <a16:creationId xmlns:a16="http://schemas.microsoft.com/office/drawing/2014/main" id="{12FCCF31-F562-B163-542A-1FC308DBB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685" y="2891967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panel - How to remove cgi-bin from my c panel? - Stack Overflow">
            <a:extLst>
              <a:ext uri="{FF2B5EF4-FFF2-40B4-BE49-F238E27FC236}">
                <a16:creationId xmlns:a16="http://schemas.microsoft.com/office/drawing/2014/main" id="{4525DA44-51EC-451A-33FF-B3EA66CC6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1" y="3015791"/>
            <a:ext cx="3283708" cy="166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ash Logo Media Assets - Download Bash shell logo - Bourne-again shell logo">
            <a:extLst>
              <a:ext uri="{FF2B5EF4-FFF2-40B4-BE49-F238E27FC236}">
                <a16:creationId xmlns:a16="http://schemas.microsoft.com/office/drawing/2014/main" id="{47A93F0A-4631-6DFE-4A63-103CA5ACC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547" y="4167307"/>
            <a:ext cx="1927261" cy="128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GitHub - computefoundation/gnu-linux-shell-scripting: A foundation for GNU/Linux  shell scripting">
            <a:extLst>
              <a:ext uri="{FF2B5EF4-FFF2-40B4-BE49-F238E27FC236}">
                <a16:creationId xmlns:a16="http://schemas.microsoft.com/office/drawing/2014/main" id="{FA125AA7-2517-5692-EECC-C52E9722A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58824"/>
            <a:ext cx="1293141" cy="77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39A8A7-1E08-A8F9-E473-22B128A3F146}"/>
              </a:ext>
            </a:extLst>
          </p:cNvPr>
          <p:cNvSpPr txBox="1"/>
          <p:nvPr/>
        </p:nvSpPr>
        <p:spPr>
          <a:xfrm>
            <a:off x="390163" y="2366385"/>
            <a:ext cx="3081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/</a:t>
            </a:r>
            <a:r>
              <a:rPr lang="fr-FR" sz="2400" b="1" dirty="0" err="1"/>
              <a:t>htdocs</a:t>
            </a:r>
            <a:r>
              <a:rPr lang="fr-FR" sz="2400" b="1" dirty="0"/>
              <a:t> / </a:t>
            </a:r>
            <a:r>
              <a:rPr lang="fr-FR" sz="2400" b="1" dirty="0" err="1"/>
              <a:t>cgi</a:t>
            </a:r>
            <a:r>
              <a:rPr lang="fr-FR" sz="2400" b="1" dirty="0"/>
              <a:t>-bin / *.sh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07B80F-B3D5-AB15-4989-94A7111AECEC}"/>
              </a:ext>
            </a:extLst>
          </p:cNvPr>
          <p:cNvSpPr txBox="1"/>
          <p:nvPr/>
        </p:nvSpPr>
        <p:spPr>
          <a:xfrm>
            <a:off x="4418858" y="4284483"/>
            <a:ext cx="22858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P</a:t>
            </a:r>
            <a:r>
              <a:rPr lang="fr-FR" dirty="0" err="1"/>
              <a:t>ersonal</a:t>
            </a:r>
            <a:br>
              <a:rPr lang="fr-FR" dirty="0"/>
            </a:br>
            <a:r>
              <a:rPr lang="fr-FR" b="1" dirty="0"/>
              <a:t>H</a:t>
            </a:r>
            <a:r>
              <a:rPr lang="fr-FR" dirty="0"/>
              <a:t>ome</a:t>
            </a:r>
          </a:p>
          <a:p>
            <a:r>
              <a:rPr lang="fr-FR" b="1" dirty="0"/>
              <a:t>P</a:t>
            </a:r>
            <a:r>
              <a:rPr lang="fr-FR" dirty="0"/>
              <a:t>age</a:t>
            </a:r>
          </a:p>
          <a:p>
            <a:endParaRPr lang="fr-FR" dirty="0"/>
          </a:p>
          <a:p>
            <a:r>
              <a:rPr lang="fr-FR" dirty="0"/>
              <a:t>(not a </a:t>
            </a:r>
            <a:r>
              <a:rPr lang="fr-FR" dirty="0" err="1"/>
              <a:t>decent</a:t>
            </a:r>
            <a:r>
              <a:rPr lang="fr-FR" dirty="0"/>
              <a:t> langage)</a:t>
            </a:r>
          </a:p>
        </p:txBody>
      </p:sp>
      <p:pic>
        <p:nvPicPr>
          <p:cNvPr id="7184" name="Picture 16" descr="Java Logo Transparent 47568 Loadtve - Jsp Servlet | Full Size PNG Download  | SeekPNG">
            <a:extLst>
              <a:ext uri="{FF2B5EF4-FFF2-40B4-BE49-F238E27FC236}">
                <a16:creationId xmlns:a16="http://schemas.microsoft.com/office/drawing/2014/main" id="{8324BE8B-4460-B6AB-A7FD-FF973E3BB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22" y="1052946"/>
            <a:ext cx="27146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6" name="Picture 18" descr="ASP.Net | NilObstat">
            <a:extLst>
              <a:ext uri="{FF2B5EF4-FFF2-40B4-BE49-F238E27FC236}">
                <a16:creationId xmlns:a16="http://schemas.microsoft.com/office/drawing/2014/main" id="{88252A76-00D6-2793-75CC-982433B94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050" y="2828050"/>
            <a:ext cx="1996860" cy="152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0" name="Picture 22" descr="C# logo for stickers + stuff. originally posted at… | by Chris McKee |  Medium">
            <a:extLst>
              <a:ext uri="{FF2B5EF4-FFF2-40B4-BE49-F238E27FC236}">
                <a16:creationId xmlns:a16="http://schemas.microsoft.com/office/drawing/2014/main" id="{674C62B0-4090-ED74-C47F-B5D164D17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969" y="2867676"/>
            <a:ext cx="1475195" cy="134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4CD617-95A2-FCF2-3917-C6488D3199A5}"/>
              </a:ext>
            </a:extLst>
          </p:cNvPr>
          <p:cNvSpPr txBox="1"/>
          <p:nvPr/>
        </p:nvSpPr>
        <p:spPr>
          <a:xfrm>
            <a:off x="10374521" y="3127833"/>
            <a:ext cx="1409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/>
              <a:t>*.SP</a:t>
            </a:r>
            <a:endParaRPr lang="fr-FR" sz="4000" b="1" dirty="0"/>
          </a:p>
        </p:txBody>
      </p:sp>
      <p:pic>
        <p:nvPicPr>
          <p:cNvPr id="7192" name="Picture 24" descr="Installing Python 3 and Flask on GoDaddy | by Jordan Ireland | Towards Data  Science">
            <a:extLst>
              <a:ext uri="{FF2B5EF4-FFF2-40B4-BE49-F238E27FC236}">
                <a16:creationId xmlns:a16="http://schemas.microsoft.com/office/drawing/2014/main" id="{0B193B99-56D5-23F7-29A1-87B3413CA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913" y="5478750"/>
            <a:ext cx="212689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4" name="Picture 26" descr="Guide to Node.js Express Tutorial - All You Need to Know | Edureka">
            <a:extLst>
              <a:ext uri="{FF2B5EF4-FFF2-40B4-BE49-F238E27FC236}">
                <a16:creationId xmlns:a16="http://schemas.microsoft.com/office/drawing/2014/main" id="{05B487ED-7C67-DEA9-BC55-CAD69F4C0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319" y="4344493"/>
            <a:ext cx="2070362" cy="1134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6" name="Picture 28" descr="tombstone | A Word In Season">
            <a:extLst>
              <a:ext uri="{FF2B5EF4-FFF2-40B4-BE49-F238E27FC236}">
                <a16:creationId xmlns:a16="http://schemas.microsoft.com/office/drawing/2014/main" id="{D6F0DD2F-EF00-F3DB-6A0A-DC86683D3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7934" y="4125463"/>
            <a:ext cx="1895475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287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E996-40B6-825A-6238-E791E8531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719"/>
            <a:ext cx="10515600" cy="10951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Java Servlet &amp; </a:t>
            </a:r>
            <a:r>
              <a:rPr lang="fr-FR" dirty="0" err="1"/>
              <a:t>Jsp</a:t>
            </a:r>
            <a:br>
              <a:rPr lang="fr-FR" dirty="0"/>
            </a:br>
            <a:r>
              <a:rPr lang="fr-FR" dirty="0"/>
              <a:t>(html in java   /  java in pseudo-html 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16A7D-22BC-1074-11B3-83736392830A}"/>
              </a:ext>
            </a:extLst>
          </p:cNvPr>
          <p:cNvSpPr txBox="1"/>
          <p:nvPr/>
        </p:nvSpPr>
        <p:spPr>
          <a:xfrm>
            <a:off x="638794" y="3319328"/>
            <a:ext cx="535717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= plain </a:t>
            </a:r>
            <a:r>
              <a:rPr lang="fr-FR" sz="2000" b="1" dirty="0" err="1"/>
              <a:t>old</a:t>
            </a:r>
            <a:r>
              <a:rPr lang="fr-FR" sz="2000" b="1" dirty="0"/>
              <a:t> java code printing « html » </a:t>
            </a:r>
            <a:r>
              <a:rPr lang="fr-FR" sz="2000" b="1" dirty="0" err="1"/>
              <a:t>text</a:t>
            </a:r>
            <a:r>
              <a:rPr lang="fr-FR" sz="2000" dirty="0"/>
              <a:t> 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 err="1"/>
              <a:t>void</a:t>
            </a:r>
            <a:r>
              <a:rPr lang="fr-FR" sz="2000" dirty="0"/>
              <a:t> </a:t>
            </a:r>
            <a:r>
              <a:rPr lang="fr-FR" sz="2000" dirty="0" err="1"/>
              <a:t>toHtml</a:t>
            </a:r>
            <a:r>
              <a:rPr lang="fr-FR" sz="2000" dirty="0"/>
              <a:t>(</a:t>
            </a:r>
            <a:r>
              <a:rPr lang="fr-FR" sz="2000" b="1" dirty="0" err="1">
                <a:solidFill>
                  <a:srgbClr val="FF0000"/>
                </a:solidFill>
              </a:rPr>
              <a:t>ServletOutputStream</a:t>
            </a:r>
            <a:r>
              <a:rPr lang="fr-FR" sz="2000" b="1" dirty="0">
                <a:solidFill>
                  <a:srgbClr val="FF0000"/>
                </a:solidFill>
              </a:rPr>
              <a:t> out</a:t>
            </a:r>
            <a:r>
              <a:rPr lang="fr-FR" sz="2000" dirty="0"/>
              <a:t>) {</a:t>
            </a:r>
          </a:p>
          <a:p>
            <a:r>
              <a:rPr lang="fr-FR" sz="2000" dirty="0"/>
              <a:t>  if (</a:t>
            </a:r>
            <a:r>
              <a:rPr lang="fr-FR" sz="2000" dirty="0" err="1"/>
              <a:t>cond</a:t>
            </a:r>
            <a:r>
              <a:rPr lang="fr-FR" sz="2000" dirty="0"/>
              <a:t>) {</a:t>
            </a:r>
          </a:p>
          <a:p>
            <a:r>
              <a:rPr lang="fr-FR" sz="2000" dirty="0"/>
              <a:t>         </a:t>
            </a:r>
            <a:r>
              <a:rPr lang="fr-FR" sz="2000" b="1" dirty="0" err="1">
                <a:solidFill>
                  <a:srgbClr val="FF0000"/>
                </a:solidFill>
              </a:rPr>
              <a:t>out.print</a:t>
            </a:r>
            <a:r>
              <a:rPr lang="fr-FR" sz="2000" b="1" dirty="0">
                <a:solidFill>
                  <a:srgbClr val="FF0000"/>
                </a:solidFill>
              </a:rPr>
              <a:t>("</a:t>
            </a:r>
            <a:r>
              <a:rPr lang="fr-FR" sz="2000" dirty="0"/>
              <a:t>&lt;div&gt; &lt;</a:t>
            </a:r>
            <a:r>
              <a:rPr lang="fr-FR" sz="2000" dirty="0" err="1"/>
              <a:t>span</a:t>
            </a:r>
            <a:r>
              <a:rPr lang="fr-FR" sz="2000" dirty="0"/>
              <a:t> 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 err="1"/>
              <a:t>attr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=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v1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&gt; ..</a:t>
            </a:r>
            <a:r>
              <a:rPr lang="fr-FR" sz="2000" b="1" dirty="0">
                <a:solidFill>
                  <a:srgbClr val="FF0000"/>
                </a:solidFill>
              </a:rPr>
              <a:t>");</a:t>
            </a:r>
          </a:p>
          <a:p>
            <a:r>
              <a:rPr lang="fr-FR" sz="2000" dirty="0"/>
              <a:t>  } </a:t>
            </a:r>
            <a:r>
              <a:rPr lang="fr-FR" sz="2000" dirty="0" err="1"/>
              <a:t>else</a:t>
            </a:r>
            <a:r>
              <a:rPr lang="fr-FR" sz="2000" dirty="0"/>
              <a:t> {</a:t>
            </a:r>
          </a:p>
          <a:p>
            <a:r>
              <a:rPr lang="sv-SE" sz="2000" dirty="0"/>
              <a:t>         </a:t>
            </a:r>
            <a:r>
              <a:rPr lang="sv-SE" sz="2000" b="1" dirty="0">
                <a:solidFill>
                  <a:srgbClr val="FF0000"/>
                </a:solidFill>
              </a:rPr>
              <a:t>out.print("</a:t>
            </a:r>
            <a:r>
              <a:rPr lang="sv-SE" sz="2000" dirty="0"/>
              <a:t>&lt;div&gt; &lt;span 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attr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=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v2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&gt; ..</a:t>
            </a:r>
            <a:r>
              <a:rPr lang="sv-SE" sz="2000" b="1" dirty="0">
                <a:solidFill>
                  <a:srgbClr val="FF0000"/>
                </a:solidFill>
              </a:rPr>
              <a:t>");</a:t>
            </a:r>
            <a:endParaRPr lang="fr-FR" sz="2000" b="1" dirty="0">
              <a:solidFill>
                <a:srgbClr val="FF0000"/>
              </a:solidFill>
            </a:endParaRPr>
          </a:p>
          <a:p>
            <a:r>
              <a:rPr lang="fr-FR" sz="2000" dirty="0"/>
              <a:t>  }</a:t>
            </a:r>
          </a:p>
          <a:p>
            <a:endParaRPr lang="fr-FR" sz="2000" dirty="0"/>
          </a:p>
          <a:p>
            <a:r>
              <a:rPr lang="fr-FR" sz="2000" dirty="0"/>
              <a:t>  </a:t>
            </a:r>
            <a:r>
              <a:rPr lang="fr-FR" sz="2000" b="1" dirty="0" err="1">
                <a:solidFill>
                  <a:srgbClr val="FF0000"/>
                </a:solidFill>
              </a:rPr>
              <a:t>out.print</a:t>
            </a:r>
            <a:r>
              <a:rPr lang="fr-FR" sz="2000" b="1" dirty="0">
                <a:solidFill>
                  <a:srgbClr val="FF0000"/>
                </a:solidFill>
              </a:rPr>
              <a:t>(</a:t>
            </a:r>
            <a:r>
              <a:rPr lang="fr-FR" sz="2000" dirty="0"/>
              <a:t> new Date() </a:t>
            </a:r>
            <a:r>
              <a:rPr lang="fr-FR" sz="2000" b="1" dirty="0">
                <a:solidFill>
                  <a:srgbClr val="FF0000"/>
                </a:solidFill>
              </a:rPr>
              <a:t>);</a:t>
            </a:r>
          </a:p>
          <a:p>
            <a:r>
              <a:rPr lang="fr-FR" sz="2000" dirty="0"/>
              <a:t>}  </a:t>
            </a:r>
          </a:p>
          <a:p>
            <a:endParaRPr lang="fr-FR" sz="2000" dirty="0"/>
          </a:p>
        </p:txBody>
      </p:sp>
      <p:pic>
        <p:nvPicPr>
          <p:cNvPr id="8194" name="Picture 2" descr="JSP Logo - LogoDix">
            <a:extLst>
              <a:ext uri="{FF2B5EF4-FFF2-40B4-BE49-F238E27FC236}">
                <a16:creationId xmlns:a16="http://schemas.microsoft.com/office/drawing/2014/main" id="{8C940632-ED3C-0A50-9643-7E135E39F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887" y="1176836"/>
            <a:ext cx="3629978" cy="203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erver Client - Java Servlet JSP HTML CSS JavaScript &amp; jQuery">
            <a:extLst>
              <a:ext uri="{FF2B5EF4-FFF2-40B4-BE49-F238E27FC236}">
                <a16:creationId xmlns:a16="http://schemas.microsoft.com/office/drawing/2014/main" id="{F8BFD217-682C-AE4F-44A2-28FFDF249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72" y="1176836"/>
            <a:ext cx="2181225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FE30DA-42B1-1BCD-6825-8D0CEC3D1290}"/>
              </a:ext>
            </a:extLst>
          </p:cNvPr>
          <p:cNvSpPr txBox="1"/>
          <p:nvPr/>
        </p:nvSpPr>
        <p:spPr>
          <a:xfrm>
            <a:off x="6587836" y="3319328"/>
            <a:ext cx="537115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= pseudo html/xml/markup code </a:t>
            </a:r>
            <a:r>
              <a:rPr lang="fr-FR" sz="2000" b="1" dirty="0" err="1"/>
              <a:t>containing</a:t>
            </a:r>
            <a:r>
              <a:rPr lang="fr-FR" sz="2000" b="1" dirty="0"/>
              <a:t> java</a:t>
            </a:r>
            <a:br>
              <a:rPr lang="fr-FR" sz="2000" dirty="0"/>
            </a:br>
            <a:endParaRPr lang="fr-FR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 if (</a:t>
            </a:r>
            <a:r>
              <a:rPr lang="en-US" sz="2000" dirty="0" err="1"/>
              <a:t>cond</a:t>
            </a:r>
            <a:r>
              <a:rPr lang="en-US" sz="2000" dirty="0"/>
              <a:t>) { 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r>
              <a:rPr lang="en-US" sz="2000" dirty="0"/>
              <a:t>    &lt;div&gt;&lt;span "</a:t>
            </a:r>
            <a:r>
              <a:rPr lang="en-US" sz="2000" dirty="0" err="1"/>
              <a:t>attr</a:t>
            </a:r>
            <a:r>
              <a:rPr lang="en-US" sz="2000" dirty="0"/>
              <a:t>"="v1"&gt; ..  &lt;/span&gt;&lt;/div&gt;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 } else {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r>
              <a:rPr lang="sv-SE" sz="2000" dirty="0"/>
              <a:t>    &lt;div&gt;&lt;span "attr"="v1"&gt; ..  &lt;/span&gt;&lt;/div&gt;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}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&lt;%=</a:t>
            </a:r>
            <a:r>
              <a:rPr lang="en-US" sz="2000" dirty="0"/>
              <a:t> new Date()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  <a:endParaRPr lang="fr-F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1670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EDFF2-A19F-18E6-4C22-CF3816DC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 err="1"/>
              <a:t>Choose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poison</a:t>
            </a:r>
            <a:br>
              <a:rPr lang="fr-FR" dirty="0"/>
            </a:br>
            <a:r>
              <a:rPr lang="fr-FR" dirty="0"/>
              <a:t>Red </a:t>
            </a:r>
            <a:r>
              <a:rPr lang="fr-FR" dirty="0" err="1"/>
              <a:t>pill</a:t>
            </a:r>
            <a:r>
              <a:rPr lang="fr-FR" dirty="0"/>
              <a:t> / </a:t>
            </a:r>
            <a:r>
              <a:rPr lang="fr-FR" dirty="0" err="1"/>
              <a:t>blue</a:t>
            </a:r>
            <a:r>
              <a:rPr lang="fr-FR" dirty="0"/>
              <a:t> </a:t>
            </a:r>
            <a:r>
              <a:rPr lang="fr-FR" dirty="0" err="1"/>
              <a:t>pill</a:t>
            </a:r>
            <a:endParaRPr lang="fr-FR" dirty="0"/>
          </a:p>
        </p:txBody>
      </p:sp>
      <p:pic>
        <p:nvPicPr>
          <p:cNvPr id="9218" name="Picture 2" descr="Choose the red pill, choose geriatric medicine | British Geriatrics Society">
            <a:extLst>
              <a:ext uri="{FF2B5EF4-FFF2-40B4-BE49-F238E27FC236}">
                <a16:creationId xmlns:a16="http://schemas.microsoft.com/office/drawing/2014/main" id="{93D184AC-DCF0-9C60-82FF-EF4F83317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905" y="2299079"/>
            <a:ext cx="4339135" cy="3443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1104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A83F75-4FC3-3938-4224-10A4BEE6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5106"/>
            <a:ext cx="12053887" cy="159702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a </a:t>
            </a:r>
            <a:r>
              <a:rPr lang="fr-FR" dirty="0" err="1"/>
              <a:t>Developper</a:t>
            </a:r>
            <a:r>
              <a:rPr lang="fr-FR" dirty="0"/>
              <a:t> </a:t>
            </a:r>
            <a:r>
              <a:rPr lang="fr-FR" dirty="0" err="1"/>
              <a:t>problem</a:t>
            </a:r>
            <a:r>
              <a:rPr lang="fr-FR" dirty="0"/>
              <a:t>… </a:t>
            </a:r>
            <a:br>
              <a:rPr lang="fr-FR" dirty="0"/>
            </a:br>
            <a:r>
              <a:rPr lang="fr-FR" dirty="0" err="1"/>
              <a:t>Html+Js+CSS</a:t>
            </a:r>
            <a:r>
              <a:rPr lang="fr-FR" dirty="0"/>
              <a:t>  re-Rendering </a:t>
            </a:r>
            <a:r>
              <a:rPr lang="fr-FR" dirty="0" err="1"/>
              <a:t>slowness</a:t>
            </a:r>
            <a:r>
              <a:rPr lang="fr-FR" dirty="0"/>
              <a:t> + Network + ..</a:t>
            </a: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reloading</a:t>
            </a:r>
            <a:r>
              <a:rPr lang="fr-FR" dirty="0"/>
              <a:t> pages 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65CCC4-0C0A-9A48-378C-FA1231C3F908}"/>
              </a:ext>
            </a:extLst>
          </p:cNvPr>
          <p:cNvSpPr txBox="1"/>
          <p:nvPr/>
        </p:nvSpPr>
        <p:spPr>
          <a:xfrm>
            <a:off x="3123027" y="3052762"/>
            <a:ext cx="543712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SLOW   …    SLOW   ….     </a:t>
            </a:r>
          </a:p>
          <a:p>
            <a:endParaRPr lang="fr-FR" sz="2800" dirty="0"/>
          </a:p>
          <a:p>
            <a:r>
              <a:rPr lang="fr-FR" sz="2800" dirty="0"/>
              <a:t>NETWORK </a:t>
            </a:r>
            <a:r>
              <a:rPr lang="fr-FR" sz="2800" dirty="0" err="1"/>
              <a:t>Bandwidth</a:t>
            </a:r>
            <a:r>
              <a:rPr lang="fr-FR" sz="2800" dirty="0"/>
              <a:t> CONSUMING </a:t>
            </a:r>
          </a:p>
          <a:p>
            <a:r>
              <a:rPr lang="fr-FR" sz="2800" dirty="0"/>
              <a:t>+ Network </a:t>
            </a:r>
            <a:r>
              <a:rPr lang="fr-FR" sz="2800" dirty="0" err="1"/>
              <a:t>Latency</a:t>
            </a:r>
            <a:r>
              <a:rPr lang="fr-FR" sz="2800" dirty="0"/>
              <a:t> </a:t>
            </a:r>
          </a:p>
          <a:p>
            <a:r>
              <a:rPr lang="fr-FR" sz="2800" dirty="0"/>
              <a:t>+ CPU CONSUMING</a:t>
            </a:r>
          </a:p>
        </p:txBody>
      </p:sp>
    </p:spTree>
    <p:extLst>
      <p:ext uri="{BB962C8B-B14F-4D97-AF65-F5344CB8AC3E}">
        <p14:creationId xmlns:p14="http://schemas.microsoft.com/office/powerpoint/2010/main" val="21174501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A499F-F7AE-1874-A915-68C2AA211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3" y="12206"/>
            <a:ext cx="12053887" cy="1299971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Click &lt;href&gt; … RE-</a:t>
            </a:r>
            <a:r>
              <a:rPr lang="fr-FR" dirty="0" err="1"/>
              <a:t>Loading</a:t>
            </a:r>
            <a:r>
              <a:rPr lang="fr-FR" dirty="0"/>
              <a:t> new html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20D92-02B0-D3CD-3D78-6EEBAE8A6477}"/>
              </a:ext>
            </a:extLst>
          </p:cNvPr>
          <p:cNvSpPr txBox="1"/>
          <p:nvPr/>
        </p:nvSpPr>
        <p:spPr>
          <a:xfrm>
            <a:off x="9376186" y="3269931"/>
            <a:ext cx="2896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Dynamic Server Pages 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5563D9-48EC-9591-6F83-FC34ABDC6AFC}"/>
              </a:ext>
            </a:extLst>
          </p:cNvPr>
          <p:cNvSpPr txBox="1"/>
          <p:nvPr/>
        </p:nvSpPr>
        <p:spPr>
          <a:xfrm>
            <a:off x="807373" y="1107204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F18974-FB4D-9767-5B67-A5B9029B82AF}"/>
              </a:ext>
            </a:extLst>
          </p:cNvPr>
          <p:cNvSpPr/>
          <p:nvPr/>
        </p:nvSpPr>
        <p:spPr>
          <a:xfrm>
            <a:off x="9782186" y="3666558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FAA3C55-E5B6-280E-ED72-B55CCC9375CD}"/>
              </a:ext>
            </a:extLst>
          </p:cNvPr>
          <p:cNvSpPr/>
          <p:nvPr/>
        </p:nvSpPr>
        <p:spPr>
          <a:xfrm>
            <a:off x="6264260" y="207099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8A2E032-CEAC-755C-3F06-959E122EE129}"/>
              </a:ext>
            </a:extLst>
          </p:cNvPr>
          <p:cNvSpPr/>
          <p:nvPr/>
        </p:nvSpPr>
        <p:spPr>
          <a:xfrm flipH="1">
            <a:off x="7075228" y="234481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0D5E98-8B70-A3CB-C452-4497AB0DD076}"/>
              </a:ext>
            </a:extLst>
          </p:cNvPr>
          <p:cNvSpPr/>
          <p:nvPr/>
        </p:nvSpPr>
        <p:spPr>
          <a:xfrm>
            <a:off x="802948" y="1476536"/>
            <a:ext cx="3356703" cy="49671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ED844A-609F-7D52-DCCF-CB9A37B74B83}"/>
              </a:ext>
            </a:extLst>
          </p:cNvPr>
          <p:cNvSpPr txBox="1"/>
          <p:nvPr/>
        </p:nvSpPr>
        <p:spPr>
          <a:xfrm>
            <a:off x="6128797" y="1720152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1AB783-F743-6F89-86B6-F71076F70934}"/>
              </a:ext>
            </a:extLst>
          </p:cNvPr>
          <p:cNvSpPr txBox="1"/>
          <p:nvPr/>
        </p:nvSpPr>
        <p:spPr>
          <a:xfrm>
            <a:off x="6088504" y="2542223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/page1.js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2AC785-83EB-15AD-9A23-F8A28A927C51}"/>
              </a:ext>
            </a:extLst>
          </p:cNvPr>
          <p:cNvSpPr txBox="1"/>
          <p:nvPr/>
        </p:nvSpPr>
        <p:spPr>
          <a:xfrm>
            <a:off x="6094468" y="2930845"/>
            <a:ext cx="204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/page1.css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633EFC-66AB-7E3F-D84C-071FE6DD37B2}"/>
              </a:ext>
            </a:extLst>
          </p:cNvPr>
          <p:cNvSpPr txBox="1"/>
          <p:nvPr/>
        </p:nvSpPr>
        <p:spPr>
          <a:xfrm>
            <a:off x="6082962" y="3331593"/>
            <a:ext cx="288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/page1-image2.png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80F6DF0-0ACF-86AE-FECD-C333A2E62AA7}"/>
              </a:ext>
            </a:extLst>
          </p:cNvPr>
          <p:cNvSpPr/>
          <p:nvPr/>
        </p:nvSpPr>
        <p:spPr>
          <a:xfrm>
            <a:off x="6308680" y="460485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7557E9D-29BD-A6C9-AA36-11B92C713DE3}"/>
              </a:ext>
            </a:extLst>
          </p:cNvPr>
          <p:cNvSpPr/>
          <p:nvPr/>
        </p:nvSpPr>
        <p:spPr>
          <a:xfrm flipH="1">
            <a:off x="7030809" y="485789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4F5BCE-2AEB-AD39-0787-4CFFDD75420C}"/>
              </a:ext>
            </a:extLst>
          </p:cNvPr>
          <p:cNvSpPr txBox="1"/>
          <p:nvPr/>
        </p:nvSpPr>
        <p:spPr>
          <a:xfrm>
            <a:off x="6159531" y="4304689"/>
            <a:ext cx="1772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E9248-2252-C1AE-8FE8-A3A01F97846B}"/>
              </a:ext>
            </a:extLst>
          </p:cNvPr>
          <p:cNvSpPr txBox="1"/>
          <p:nvPr/>
        </p:nvSpPr>
        <p:spPr>
          <a:xfrm>
            <a:off x="6082648" y="5070010"/>
            <a:ext cx="3824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/page2.js   (or </a:t>
            </a:r>
            <a:r>
              <a:rPr lang="fr-FR" dirty="0" err="1"/>
              <a:t>shared</a:t>
            </a:r>
            <a:r>
              <a:rPr lang="fr-FR" dirty="0"/>
              <a:t> </a:t>
            </a:r>
            <a:r>
              <a:rPr lang="fr-FR" dirty="0" err="1"/>
              <a:t>cached</a:t>
            </a:r>
            <a:r>
              <a:rPr lang="fr-FR" dirty="0"/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D2D61B-5467-5236-1616-5BAF48EFC21A}"/>
              </a:ext>
            </a:extLst>
          </p:cNvPr>
          <p:cNvSpPr txBox="1"/>
          <p:nvPr/>
        </p:nvSpPr>
        <p:spPr>
          <a:xfrm>
            <a:off x="6082649" y="5597254"/>
            <a:ext cx="3904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/page2.css  (or </a:t>
            </a:r>
            <a:r>
              <a:rPr lang="fr-FR" dirty="0" err="1"/>
              <a:t>shared</a:t>
            </a:r>
            <a:r>
              <a:rPr lang="fr-FR" dirty="0"/>
              <a:t> </a:t>
            </a:r>
            <a:r>
              <a:rPr lang="fr-FR" dirty="0" err="1"/>
              <a:t>cached</a:t>
            </a:r>
            <a:r>
              <a:rPr lang="fr-FR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D4F596-BAF2-E76B-5AFC-856B476037EC}"/>
              </a:ext>
            </a:extLst>
          </p:cNvPr>
          <p:cNvSpPr txBox="1"/>
          <p:nvPr/>
        </p:nvSpPr>
        <p:spPr>
          <a:xfrm>
            <a:off x="6076723" y="6057301"/>
            <a:ext cx="4562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/page2-image2.png (or </a:t>
            </a:r>
            <a:r>
              <a:rPr lang="fr-FR" dirty="0" err="1"/>
              <a:t>shared</a:t>
            </a:r>
            <a:r>
              <a:rPr lang="fr-FR" dirty="0"/>
              <a:t> cache)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C8C2577-ABED-2C51-8A3D-A3611871ED7B}"/>
              </a:ext>
            </a:extLst>
          </p:cNvPr>
          <p:cNvSpPr/>
          <p:nvPr/>
        </p:nvSpPr>
        <p:spPr>
          <a:xfrm>
            <a:off x="954497" y="1766896"/>
            <a:ext cx="2577204" cy="1085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BD384A6-E8BD-61AB-64A6-3F8F65FB5045}"/>
              </a:ext>
            </a:extLst>
          </p:cNvPr>
          <p:cNvSpPr/>
          <p:nvPr/>
        </p:nvSpPr>
        <p:spPr>
          <a:xfrm>
            <a:off x="2487367" y="2641855"/>
            <a:ext cx="1267903" cy="517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95EEE1-ADC9-3204-065B-552576904A38}"/>
              </a:ext>
            </a:extLst>
          </p:cNvPr>
          <p:cNvSpPr txBox="1"/>
          <p:nvPr/>
        </p:nvSpPr>
        <p:spPr>
          <a:xfrm>
            <a:off x="919840" y="1768473"/>
            <a:ext cx="132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/Page1.html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B64208-6FFD-EC44-DCFC-2C1BA7A2B572}"/>
              </a:ext>
            </a:extLst>
          </p:cNvPr>
          <p:cNvSpPr txBox="1"/>
          <p:nvPr/>
        </p:nvSpPr>
        <p:spPr>
          <a:xfrm>
            <a:off x="2530456" y="271590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app1.js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57BF5D-EF5B-7936-DAD6-04A2FC375F93}"/>
              </a:ext>
            </a:extLst>
          </p:cNvPr>
          <p:cNvSpPr txBox="1"/>
          <p:nvPr/>
        </p:nvSpPr>
        <p:spPr>
          <a:xfrm>
            <a:off x="1090071" y="2177444"/>
            <a:ext cx="244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&lt;script&gt;app1.js&lt;/script&gt;</a:t>
            </a:r>
          </a:p>
        </p:txBody>
      </p:sp>
      <p:sp>
        <p:nvSpPr>
          <p:cNvPr id="28" name="Arrow: Curved Left 27">
            <a:extLst>
              <a:ext uri="{FF2B5EF4-FFF2-40B4-BE49-F238E27FC236}">
                <a16:creationId xmlns:a16="http://schemas.microsoft.com/office/drawing/2014/main" id="{CBCB4A44-214F-C360-D348-6891D1B816DA}"/>
              </a:ext>
            </a:extLst>
          </p:cNvPr>
          <p:cNvSpPr/>
          <p:nvPr/>
        </p:nvSpPr>
        <p:spPr>
          <a:xfrm>
            <a:off x="3566572" y="2346038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Arrow: Curved Left 28">
            <a:extLst>
              <a:ext uri="{FF2B5EF4-FFF2-40B4-BE49-F238E27FC236}">
                <a16:creationId xmlns:a16="http://schemas.microsoft.com/office/drawing/2014/main" id="{36057756-BCAE-A233-D599-A0D3DA017202}"/>
              </a:ext>
            </a:extLst>
          </p:cNvPr>
          <p:cNvSpPr/>
          <p:nvPr/>
        </p:nvSpPr>
        <p:spPr>
          <a:xfrm>
            <a:off x="3615785" y="2909553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Arrow: Curved Left 29">
            <a:extLst>
              <a:ext uri="{FF2B5EF4-FFF2-40B4-BE49-F238E27FC236}">
                <a16:creationId xmlns:a16="http://schemas.microsoft.com/office/drawing/2014/main" id="{41018F4F-919F-D620-E915-5E3B6D6AD1C4}"/>
              </a:ext>
            </a:extLst>
          </p:cNvPr>
          <p:cNvSpPr/>
          <p:nvPr/>
        </p:nvSpPr>
        <p:spPr>
          <a:xfrm>
            <a:off x="3641901" y="3479737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279471-57D4-2C28-591F-6FD9A327F590}"/>
              </a:ext>
            </a:extLst>
          </p:cNvPr>
          <p:cNvSpPr txBox="1"/>
          <p:nvPr/>
        </p:nvSpPr>
        <p:spPr>
          <a:xfrm>
            <a:off x="1016672" y="3020863"/>
            <a:ext cx="27855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dirty="0"/>
              <a:t>+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init() {.. }</a:t>
            </a:r>
          </a:p>
          <a:p>
            <a:r>
              <a:rPr lang="fr-FR" dirty="0"/>
              <a:t>+ parse </a:t>
            </a:r>
            <a:r>
              <a:rPr lang="fr-FR" dirty="0" err="1"/>
              <a:t>css</a:t>
            </a:r>
            <a:r>
              <a:rPr lang="fr-FR" dirty="0"/>
              <a:t> + </a:t>
            </a:r>
            <a:r>
              <a:rPr lang="fr-FR" dirty="0" err="1"/>
              <a:t>render</a:t>
            </a:r>
            <a:r>
              <a:rPr lang="fr-FR" dirty="0"/>
              <a:t> html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F36AE3E8-4C28-7DA5-0FCD-A719B6223EAA}"/>
              </a:ext>
            </a:extLst>
          </p:cNvPr>
          <p:cNvSpPr/>
          <p:nvPr/>
        </p:nvSpPr>
        <p:spPr>
          <a:xfrm rot="18480633">
            <a:off x="280447" y="3801119"/>
            <a:ext cx="576263" cy="79945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F00754-C8FE-7B40-A718-A2599DEED6EF}"/>
              </a:ext>
            </a:extLst>
          </p:cNvPr>
          <p:cNvSpPr txBox="1"/>
          <p:nvPr/>
        </p:nvSpPr>
        <p:spPr>
          <a:xfrm>
            <a:off x="1044195" y="39757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CLICK on </a:t>
            </a:r>
            <a:br>
              <a:rPr lang="fr-FR" dirty="0"/>
            </a:br>
            <a:r>
              <a:rPr lang="fr-FR" b="1" dirty="0"/>
              <a:t>&lt;href url=« /page2 »&gt;&lt;/href&gt;</a:t>
            </a:r>
          </a:p>
        </p:txBody>
      </p:sp>
      <p:sp>
        <p:nvSpPr>
          <p:cNvPr id="35" name="Arrow: Curved Left 34">
            <a:extLst>
              <a:ext uri="{FF2B5EF4-FFF2-40B4-BE49-F238E27FC236}">
                <a16:creationId xmlns:a16="http://schemas.microsoft.com/office/drawing/2014/main" id="{8B6B4F05-E65A-FDF0-8269-1F0A7D0ED2A2}"/>
              </a:ext>
            </a:extLst>
          </p:cNvPr>
          <p:cNvSpPr/>
          <p:nvPr/>
        </p:nvSpPr>
        <p:spPr>
          <a:xfrm>
            <a:off x="4126108" y="4463281"/>
            <a:ext cx="1231658" cy="946347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57B745-D868-D3DE-1CC4-99B7E7A5429B}"/>
              </a:ext>
            </a:extLst>
          </p:cNvPr>
          <p:cNvSpPr txBox="1"/>
          <p:nvPr/>
        </p:nvSpPr>
        <p:spPr>
          <a:xfrm>
            <a:off x="1090071" y="5423582"/>
            <a:ext cx="3183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(re)Parse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b="1" dirty="0">
                <a:solidFill>
                  <a:srgbClr val="FF0000"/>
                </a:solidFill>
              </a:rPr>
              <a:t>+ RE </a:t>
            </a:r>
            <a:r>
              <a:rPr lang="fr-FR" b="1" dirty="0" err="1">
                <a:solidFill>
                  <a:srgbClr val="FF0000"/>
                </a:solidFill>
              </a:rPr>
              <a:t>execute</a:t>
            </a:r>
            <a:r>
              <a:rPr lang="fr-FR" b="1" dirty="0">
                <a:solidFill>
                  <a:srgbClr val="FF0000"/>
                </a:solidFill>
              </a:rPr>
              <a:t> </a:t>
            </a:r>
            <a:r>
              <a:rPr lang="fr-FR" b="1" dirty="0" err="1">
                <a:solidFill>
                  <a:srgbClr val="FF0000"/>
                </a:solidFill>
              </a:rPr>
              <a:t>function</a:t>
            </a:r>
            <a:r>
              <a:rPr lang="fr-FR" b="1" dirty="0">
                <a:solidFill>
                  <a:srgbClr val="FF0000"/>
                </a:solidFill>
              </a:rPr>
              <a:t> init() {.. }</a:t>
            </a:r>
          </a:p>
          <a:p>
            <a:r>
              <a:rPr lang="fr-FR" dirty="0"/>
              <a:t>+ (re)parse </a:t>
            </a:r>
            <a:r>
              <a:rPr lang="fr-FR" dirty="0" err="1"/>
              <a:t>css</a:t>
            </a:r>
            <a:r>
              <a:rPr lang="fr-FR" dirty="0"/>
              <a:t> </a:t>
            </a:r>
            <a:r>
              <a:rPr lang="fr-FR" b="1" dirty="0">
                <a:solidFill>
                  <a:srgbClr val="FF0000"/>
                </a:solidFill>
              </a:rPr>
              <a:t>+ RE </a:t>
            </a:r>
            <a:r>
              <a:rPr lang="fr-FR" b="1" dirty="0" err="1">
                <a:solidFill>
                  <a:srgbClr val="FF0000"/>
                </a:solidFill>
              </a:rPr>
              <a:t>render</a:t>
            </a:r>
            <a:r>
              <a:rPr lang="fr-FR" b="1" dirty="0">
                <a:solidFill>
                  <a:srgbClr val="FF0000"/>
                </a:solidFill>
              </a:rPr>
              <a:t> html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4DE5AD-90C7-EC3E-CC6B-FEC0BA4AD0FB}"/>
              </a:ext>
            </a:extLst>
          </p:cNvPr>
          <p:cNvSpPr/>
          <p:nvPr/>
        </p:nvSpPr>
        <p:spPr>
          <a:xfrm>
            <a:off x="954497" y="4705581"/>
            <a:ext cx="2561984" cy="7363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5E8AF6-0E8C-4E88-5DF5-0ECC55E1E707}"/>
              </a:ext>
            </a:extLst>
          </p:cNvPr>
          <p:cNvSpPr txBox="1"/>
          <p:nvPr/>
        </p:nvSpPr>
        <p:spPr>
          <a:xfrm>
            <a:off x="960866" y="4697801"/>
            <a:ext cx="83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/Page2</a:t>
            </a:r>
          </a:p>
        </p:txBody>
      </p:sp>
      <p:sp>
        <p:nvSpPr>
          <p:cNvPr id="39" name="Arrow: Curved Left 38">
            <a:extLst>
              <a:ext uri="{FF2B5EF4-FFF2-40B4-BE49-F238E27FC236}">
                <a16:creationId xmlns:a16="http://schemas.microsoft.com/office/drawing/2014/main" id="{B8A791AD-3BA0-9081-82D4-9C5127B3BA78}"/>
              </a:ext>
            </a:extLst>
          </p:cNvPr>
          <p:cNvSpPr/>
          <p:nvPr/>
        </p:nvSpPr>
        <p:spPr>
          <a:xfrm flipV="1">
            <a:off x="4160360" y="3159285"/>
            <a:ext cx="1231658" cy="1017270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745FBB-38CE-620D-2427-426CCDCF18EC}"/>
              </a:ext>
            </a:extLst>
          </p:cNvPr>
          <p:cNvSpPr txBox="1"/>
          <p:nvPr/>
        </p:nvSpPr>
        <p:spPr>
          <a:xfrm>
            <a:off x="4291018" y="5331249"/>
            <a:ext cx="16602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REPLACE page</a:t>
            </a:r>
          </a:p>
          <a:p>
            <a:r>
              <a:rPr lang="fr-FR" sz="2000" dirty="0" err="1">
                <a:solidFill>
                  <a:srgbClr val="00B050"/>
                </a:solidFill>
              </a:rPr>
              <a:t>with</a:t>
            </a:r>
            <a:r>
              <a:rPr lang="fr-FR" sz="2000" dirty="0">
                <a:solidFill>
                  <a:srgbClr val="00B050"/>
                </a:solidFill>
              </a:rPr>
              <a:t> </a:t>
            </a:r>
          </a:p>
          <a:p>
            <a:r>
              <a:rPr lang="fr-FR" sz="2000" b="1" dirty="0">
                <a:solidFill>
                  <a:srgbClr val="00B050"/>
                </a:solidFill>
              </a:rPr>
              <a:t>new</a:t>
            </a:r>
            <a:r>
              <a:rPr lang="fr-FR" sz="2000" dirty="0">
                <a:solidFill>
                  <a:srgbClr val="00B050"/>
                </a:solidFill>
              </a:rPr>
              <a:t> page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DA41AE0-9C76-A399-17DA-5711806D910C}"/>
              </a:ext>
            </a:extLst>
          </p:cNvPr>
          <p:cNvSpPr txBox="1"/>
          <p:nvPr/>
        </p:nvSpPr>
        <p:spPr>
          <a:xfrm>
            <a:off x="4199643" y="2480325"/>
            <a:ext cx="1594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Free </a:t>
            </a:r>
            <a:r>
              <a:rPr lang="fr-FR" sz="2000" dirty="0" err="1">
                <a:solidFill>
                  <a:srgbClr val="00B050"/>
                </a:solidFill>
              </a:rPr>
              <a:t>old</a:t>
            </a:r>
            <a:r>
              <a:rPr lang="fr-FR" sz="2000" dirty="0">
                <a:solidFill>
                  <a:srgbClr val="00B050"/>
                </a:solidFill>
              </a:rPr>
              <a:t> page</a:t>
            </a:r>
            <a:br>
              <a:rPr lang="fr-FR" sz="2000" dirty="0">
                <a:solidFill>
                  <a:srgbClr val="00B050"/>
                </a:solidFill>
              </a:rPr>
            </a:br>
            <a:r>
              <a:rPr lang="fr-FR" sz="2000" dirty="0">
                <a:solidFill>
                  <a:srgbClr val="00B050"/>
                </a:solidFill>
              </a:rPr>
              <a:t>memory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2A04D1E6-A193-E623-40EC-8CFE98526AB0}"/>
              </a:ext>
            </a:extLst>
          </p:cNvPr>
          <p:cNvSpPr/>
          <p:nvPr/>
        </p:nvSpPr>
        <p:spPr>
          <a:xfrm flipH="1">
            <a:off x="7082821" y="278272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F35BC982-D15E-BFA6-5050-698FDDCE4758}"/>
              </a:ext>
            </a:extLst>
          </p:cNvPr>
          <p:cNvSpPr/>
          <p:nvPr/>
        </p:nvSpPr>
        <p:spPr>
          <a:xfrm flipH="1">
            <a:off x="7108439" y="318554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FF5E6715-863F-998E-B514-DD797D15CE90}"/>
              </a:ext>
            </a:extLst>
          </p:cNvPr>
          <p:cNvSpPr/>
          <p:nvPr/>
        </p:nvSpPr>
        <p:spPr>
          <a:xfrm flipH="1">
            <a:off x="7117094" y="36363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6CA9C56-C436-F9CB-DF13-927E439D04BD}"/>
              </a:ext>
            </a:extLst>
          </p:cNvPr>
          <p:cNvSpPr/>
          <p:nvPr/>
        </p:nvSpPr>
        <p:spPr>
          <a:xfrm flipH="1">
            <a:off x="7025623" y="5903843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FF172620-1FCC-9A1B-52D0-91C4D8AD1B46}"/>
              </a:ext>
            </a:extLst>
          </p:cNvPr>
          <p:cNvSpPr/>
          <p:nvPr/>
        </p:nvSpPr>
        <p:spPr>
          <a:xfrm flipH="1">
            <a:off x="7025623" y="5354217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56455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27724-98E6-99FD-125C-D70A3CCFD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1075"/>
            <a:ext cx="10515600" cy="478155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Solution to </a:t>
            </a:r>
            <a:br>
              <a:rPr lang="fr-FR" dirty="0"/>
            </a:br>
            <a:r>
              <a:rPr lang="fr-FR" b="1" dirty="0">
                <a:solidFill>
                  <a:srgbClr val="FF0000"/>
                </a:solidFill>
              </a:rPr>
              <a:t>Multiple</a:t>
            </a:r>
            <a:r>
              <a:rPr lang="fr-FR" dirty="0"/>
              <a:t> Page</a:t>
            </a:r>
            <a:r>
              <a:rPr lang="fr-FR" b="1" dirty="0">
                <a:solidFill>
                  <a:srgbClr val="FF0000"/>
                </a:solidFill>
              </a:rPr>
              <a:t>s</a:t>
            </a:r>
            <a:r>
              <a:rPr lang="fr-FR" dirty="0"/>
              <a:t> Application </a:t>
            </a:r>
            <a:r>
              <a:rPr lang="fr-FR" dirty="0" err="1"/>
              <a:t>Problems</a:t>
            </a:r>
            <a:r>
              <a:rPr lang="fr-FR" dirty="0"/>
              <a:t> ?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caching</a:t>
            </a:r>
            <a:r>
              <a:rPr lang="fr-FR" dirty="0"/>
              <a:t> + </a:t>
            </a:r>
            <a:r>
              <a:rPr lang="fr-FR" dirty="0" err="1"/>
              <a:t>optims</a:t>
            </a:r>
            <a:r>
              <a:rPr lang="fr-FR" dirty="0"/>
              <a:t> + </a:t>
            </a:r>
            <a:r>
              <a:rPr lang="fr-FR" dirty="0" err="1"/>
              <a:t>workarounds</a:t>
            </a:r>
            <a:r>
              <a:rPr lang="fr-FR" dirty="0"/>
              <a:t> … ?</a:t>
            </a:r>
            <a:br>
              <a:rPr lang="fr-FR" dirty="0"/>
            </a:br>
            <a:br>
              <a:rPr lang="fr-FR" dirty="0"/>
            </a:br>
            <a:r>
              <a:rPr lang="fr-FR" dirty="0"/>
              <a:t>=&gt;</a:t>
            </a:r>
            <a:br>
              <a:rPr lang="fr-FR" dirty="0"/>
            </a:br>
            <a:br>
              <a:rPr lang="fr-FR" dirty="0"/>
            </a:br>
            <a:r>
              <a:rPr lang="fr-FR" dirty="0"/>
              <a:t>SPA = </a:t>
            </a:r>
            <a:r>
              <a:rPr lang="fr-FR" b="1" dirty="0">
                <a:solidFill>
                  <a:srgbClr val="00B050"/>
                </a:solidFill>
              </a:rPr>
              <a:t>Single</a:t>
            </a:r>
            <a:r>
              <a:rPr lang="fr-FR" dirty="0"/>
              <a:t> Page Application  !!</a:t>
            </a:r>
          </a:p>
        </p:txBody>
      </p:sp>
    </p:spTree>
    <p:extLst>
      <p:ext uri="{BB962C8B-B14F-4D97-AF65-F5344CB8AC3E}">
        <p14:creationId xmlns:p14="http://schemas.microsoft.com/office/powerpoint/2010/main" val="1621096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6C38B-E7E1-4F18-8AAE-1855EE67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38"/>
            <a:ext cx="10515600" cy="1038748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SPA = Single Page Application</a:t>
            </a:r>
            <a:br>
              <a:rPr lang="fr-FR" dirty="0"/>
            </a:br>
            <a:r>
              <a:rPr lang="fr-FR" dirty="0"/>
              <a:t>  … </a:t>
            </a:r>
            <a:r>
              <a:rPr lang="fr-FR" dirty="0" err="1"/>
              <a:t>still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, </a:t>
            </a:r>
            <a:r>
              <a:rPr lang="fr-FR" dirty="0" err="1"/>
              <a:t>still</a:t>
            </a:r>
            <a:r>
              <a:rPr lang="fr-FR" dirty="0"/>
              <a:t> Multiple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0BC1B1-6813-710E-52DE-B6FF48D42045}"/>
              </a:ext>
            </a:extLst>
          </p:cNvPr>
          <p:cNvSpPr txBox="1"/>
          <p:nvPr/>
        </p:nvSpPr>
        <p:spPr>
          <a:xfrm>
            <a:off x="9441827" y="3266968"/>
            <a:ext cx="1272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1393B5-7BB4-E6E2-CE8E-719DC92E1084}"/>
              </a:ext>
            </a:extLst>
          </p:cNvPr>
          <p:cNvSpPr txBox="1"/>
          <p:nvPr/>
        </p:nvSpPr>
        <p:spPr>
          <a:xfrm>
            <a:off x="807373" y="1107204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C5516-6BC4-E448-762F-7380E5627B68}"/>
              </a:ext>
            </a:extLst>
          </p:cNvPr>
          <p:cNvSpPr/>
          <p:nvPr/>
        </p:nvSpPr>
        <p:spPr>
          <a:xfrm>
            <a:off x="9765424" y="363225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0966F88-F7E4-42ED-01F1-3F8351F3D157}"/>
              </a:ext>
            </a:extLst>
          </p:cNvPr>
          <p:cNvSpPr/>
          <p:nvPr/>
        </p:nvSpPr>
        <p:spPr>
          <a:xfrm>
            <a:off x="6264260" y="207099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8D04399-78E8-7CF3-A255-B06FC3DFB96F}"/>
              </a:ext>
            </a:extLst>
          </p:cNvPr>
          <p:cNvSpPr/>
          <p:nvPr/>
        </p:nvSpPr>
        <p:spPr>
          <a:xfrm flipH="1">
            <a:off x="7075228" y="234481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ED3EE3-848E-3C41-CD4D-B4D788A545D1}"/>
              </a:ext>
            </a:extLst>
          </p:cNvPr>
          <p:cNvSpPr/>
          <p:nvPr/>
        </p:nvSpPr>
        <p:spPr>
          <a:xfrm>
            <a:off x="802948" y="1476536"/>
            <a:ext cx="3752675" cy="49671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1FF31-23AA-167B-64FC-D99BA2B45DF2}"/>
              </a:ext>
            </a:extLst>
          </p:cNvPr>
          <p:cNvSpPr txBox="1"/>
          <p:nvPr/>
        </p:nvSpPr>
        <p:spPr>
          <a:xfrm>
            <a:off x="6128797" y="1720152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157768-783F-E969-6F02-C84FFEB77670}"/>
              </a:ext>
            </a:extLst>
          </p:cNvPr>
          <p:cNvSpPr txBox="1"/>
          <p:nvPr/>
        </p:nvSpPr>
        <p:spPr>
          <a:xfrm>
            <a:off x="6088504" y="2542223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2BD9F4-A707-9618-5AD1-A377D954BE93}"/>
              </a:ext>
            </a:extLst>
          </p:cNvPr>
          <p:cNvSpPr txBox="1"/>
          <p:nvPr/>
        </p:nvSpPr>
        <p:spPr>
          <a:xfrm>
            <a:off x="6094468" y="2930845"/>
            <a:ext cx="204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/page1.css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E1EC78-9F09-4A56-ED32-3F0AF5C87093}"/>
              </a:ext>
            </a:extLst>
          </p:cNvPr>
          <p:cNvSpPr txBox="1"/>
          <p:nvPr/>
        </p:nvSpPr>
        <p:spPr>
          <a:xfrm>
            <a:off x="6082962" y="3331593"/>
            <a:ext cx="288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/page1-image2.png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EFEFE1E-EBB2-8BD5-7168-793A90F6F0E6}"/>
              </a:ext>
            </a:extLst>
          </p:cNvPr>
          <p:cNvSpPr/>
          <p:nvPr/>
        </p:nvSpPr>
        <p:spPr>
          <a:xfrm>
            <a:off x="6308680" y="460485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4177428-7340-0793-992A-37AC7B76F058}"/>
              </a:ext>
            </a:extLst>
          </p:cNvPr>
          <p:cNvSpPr/>
          <p:nvPr/>
        </p:nvSpPr>
        <p:spPr>
          <a:xfrm flipH="1">
            <a:off x="7030809" y="485789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3D57F9-5925-5799-1895-D59D7CD83F06}"/>
              </a:ext>
            </a:extLst>
          </p:cNvPr>
          <p:cNvSpPr txBox="1"/>
          <p:nvPr/>
        </p:nvSpPr>
        <p:spPr>
          <a:xfrm>
            <a:off x="6159531" y="4304689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/api/restEndpoint1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C0EB14-CC02-90A8-E4DB-55AC5A776092}"/>
              </a:ext>
            </a:extLst>
          </p:cNvPr>
          <p:cNvSpPr txBox="1"/>
          <p:nvPr/>
        </p:nvSpPr>
        <p:spPr>
          <a:xfrm>
            <a:off x="7030809" y="5099497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A42DD2-797D-471B-0466-B8AF87451C92}"/>
              </a:ext>
            </a:extLst>
          </p:cNvPr>
          <p:cNvSpPr/>
          <p:nvPr/>
        </p:nvSpPr>
        <p:spPr>
          <a:xfrm>
            <a:off x="954497" y="1766896"/>
            <a:ext cx="2577204" cy="1085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D89F0C-60EE-606E-471A-2F4013DA2303}"/>
              </a:ext>
            </a:extLst>
          </p:cNvPr>
          <p:cNvSpPr/>
          <p:nvPr/>
        </p:nvSpPr>
        <p:spPr>
          <a:xfrm>
            <a:off x="2487367" y="2641855"/>
            <a:ext cx="1267903" cy="517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522B01-896E-90A9-775B-07591EA575BF}"/>
              </a:ext>
            </a:extLst>
          </p:cNvPr>
          <p:cNvSpPr txBox="1"/>
          <p:nvPr/>
        </p:nvSpPr>
        <p:spPr>
          <a:xfrm>
            <a:off x="919840" y="1768473"/>
            <a:ext cx="132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/Page1.html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6B11FE-CA52-EB62-DC21-C15E823BC489}"/>
              </a:ext>
            </a:extLst>
          </p:cNvPr>
          <p:cNvSpPr txBox="1"/>
          <p:nvPr/>
        </p:nvSpPr>
        <p:spPr>
          <a:xfrm>
            <a:off x="2530456" y="271590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app1.js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CEAFB7-D5F9-3BE1-5768-925BEF1DBBB1}"/>
              </a:ext>
            </a:extLst>
          </p:cNvPr>
          <p:cNvSpPr txBox="1"/>
          <p:nvPr/>
        </p:nvSpPr>
        <p:spPr>
          <a:xfrm>
            <a:off x="1090071" y="2177444"/>
            <a:ext cx="244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&lt;script&gt;app1.js&lt;/script&gt;</a:t>
            </a:r>
          </a:p>
        </p:txBody>
      </p:sp>
      <p:sp>
        <p:nvSpPr>
          <p:cNvPr id="25" name="Arrow: Curved Left 24">
            <a:extLst>
              <a:ext uri="{FF2B5EF4-FFF2-40B4-BE49-F238E27FC236}">
                <a16:creationId xmlns:a16="http://schemas.microsoft.com/office/drawing/2014/main" id="{0FFAB218-1AC7-3B06-C4EF-D92DAA0CD247}"/>
              </a:ext>
            </a:extLst>
          </p:cNvPr>
          <p:cNvSpPr/>
          <p:nvPr/>
        </p:nvSpPr>
        <p:spPr>
          <a:xfrm>
            <a:off x="3566572" y="2346038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Arrow: Curved Left 25">
            <a:extLst>
              <a:ext uri="{FF2B5EF4-FFF2-40B4-BE49-F238E27FC236}">
                <a16:creationId xmlns:a16="http://schemas.microsoft.com/office/drawing/2014/main" id="{02BB8025-6DB5-6B60-4849-68A8AE828927}"/>
              </a:ext>
            </a:extLst>
          </p:cNvPr>
          <p:cNvSpPr/>
          <p:nvPr/>
        </p:nvSpPr>
        <p:spPr>
          <a:xfrm>
            <a:off x="3615785" y="2909553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Arrow: Curved Left 26">
            <a:extLst>
              <a:ext uri="{FF2B5EF4-FFF2-40B4-BE49-F238E27FC236}">
                <a16:creationId xmlns:a16="http://schemas.microsoft.com/office/drawing/2014/main" id="{4EA84182-08E4-3241-5F70-4972D8A4D275}"/>
              </a:ext>
            </a:extLst>
          </p:cNvPr>
          <p:cNvSpPr/>
          <p:nvPr/>
        </p:nvSpPr>
        <p:spPr>
          <a:xfrm>
            <a:off x="3641901" y="3479737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21313F-41EA-A066-9AEC-8672D65E86FF}"/>
              </a:ext>
            </a:extLst>
          </p:cNvPr>
          <p:cNvSpPr txBox="1"/>
          <p:nvPr/>
        </p:nvSpPr>
        <p:spPr>
          <a:xfrm>
            <a:off x="1016672" y="3020863"/>
            <a:ext cx="27855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dirty="0"/>
              <a:t>+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init() {.. }</a:t>
            </a:r>
          </a:p>
          <a:p>
            <a:r>
              <a:rPr lang="fr-FR" dirty="0"/>
              <a:t>+ parse </a:t>
            </a:r>
            <a:r>
              <a:rPr lang="fr-FR" dirty="0" err="1"/>
              <a:t>css</a:t>
            </a:r>
            <a:r>
              <a:rPr lang="fr-FR" dirty="0"/>
              <a:t> + </a:t>
            </a:r>
            <a:r>
              <a:rPr lang="fr-FR" dirty="0" err="1"/>
              <a:t>render</a:t>
            </a:r>
            <a:r>
              <a:rPr lang="fr-FR" dirty="0"/>
              <a:t> html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5F5328-F079-BA5E-350A-BD9F19C6CDFB}"/>
              </a:ext>
            </a:extLst>
          </p:cNvPr>
          <p:cNvSpPr txBox="1"/>
          <p:nvPr/>
        </p:nvSpPr>
        <p:spPr>
          <a:xfrm>
            <a:off x="1044195" y="39757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CLICK on </a:t>
            </a:r>
            <a:br>
              <a:rPr lang="fr-FR" dirty="0"/>
            </a:br>
            <a:r>
              <a:rPr lang="fr-FR" b="1" dirty="0"/>
              <a:t>&lt;</a:t>
            </a:r>
            <a:r>
              <a:rPr lang="fr-FR" b="1" dirty="0" err="1"/>
              <a:t>button</a:t>
            </a:r>
            <a:r>
              <a:rPr lang="fr-FR" b="1" dirty="0"/>
              <a:t> (click)=« </a:t>
            </a:r>
            <a:r>
              <a:rPr lang="fr-FR" b="1" dirty="0" err="1"/>
              <a:t>callFunction</a:t>
            </a:r>
            <a:r>
              <a:rPr lang="fr-FR" b="1" dirty="0"/>
              <a:t>() » 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DBC4581-05BC-AB7B-2F95-EE845BA93F17}"/>
              </a:ext>
            </a:extLst>
          </p:cNvPr>
          <p:cNvSpPr txBox="1"/>
          <p:nvPr/>
        </p:nvSpPr>
        <p:spPr>
          <a:xfrm>
            <a:off x="907518" y="5114606"/>
            <a:ext cx="4558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REPLACE </a:t>
            </a:r>
            <a:r>
              <a:rPr lang="fr-FR" sz="2000" dirty="0" err="1">
                <a:solidFill>
                  <a:srgbClr val="00B050"/>
                </a:solidFill>
              </a:rPr>
              <a:t>add</a:t>
            </a:r>
            <a:r>
              <a:rPr lang="fr-FR" sz="2000" dirty="0">
                <a:solidFill>
                  <a:srgbClr val="00B050"/>
                </a:solidFill>
              </a:rPr>
              <a:t>/</a:t>
            </a:r>
            <a:r>
              <a:rPr lang="fr-FR" sz="2000" dirty="0" err="1">
                <a:solidFill>
                  <a:srgbClr val="00B050"/>
                </a:solidFill>
              </a:rPr>
              <a:t>remote</a:t>
            </a:r>
            <a:r>
              <a:rPr lang="fr-FR" sz="2000" dirty="0">
                <a:solidFill>
                  <a:srgbClr val="00B050"/>
                </a:solidFill>
              </a:rPr>
              <a:t>/update </a:t>
            </a:r>
            <a:r>
              <a:rPr lang="fr-FR" sz="2000" dirty="0" err="1">
                <a:solidFill>
                  <a:srgbClr val="00B050"/>
                </a:solidFill>
              </a:rPr>
              <a:t>some</a:t>
            </a:r>
            <a:r>
              <a:rPr lang="fr-FR" sz="2000" dirty="0">
                <a:solidFill>
                  <a:srgbClr val="00B050"/>
                </a:solidFill>
              </a:rPr>
              <a:t> &lt;div&gt; </a:t>
            </a:r>
          </a:p>
          <a:p>
            <a:r>
              <a:rPr lang="fr-FR" sz="2000" dirty="0" err="1">
                <a:solidFill>
                  <a:srgbClr val="00B050"/>
                </a:solidFill>
              </a:rPr>
              <a:t>Within</a:t>
            </a:r>
            <a:r>
              <a:rPr lang="fr-FR" sz="2000" dirty="0">
                <a:solidFill>
                  <a:srgbClr val="00B050"/>
                </a:solidFill>
              </a:rPr>
              <a:t> SAME page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3E4E726E-DA7A-2568-B023-8C68AD31C91A}"/>
              </a:ext>
            </a:extLst>
          </p:cNvPr>
          <p:cNvSpPr/>
          <p:nvPr/>
        </p:nvSpPr>
        <p:spPr>
          <a:xfrm flipH="1">
            <a:off x="7082821" y="278272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ED712C4D-C1CD-8FD4-B016-E7F222EA015F}"/>
              </a:ext>
            </a:extLst>
          </p:cNvPr>
          <p:cNvSpPr/>
          <p:nvPr/>
        </p:nvSpPr>
        <p:spPr>
          <a:xfrm flipH="1">
            <a:off x="7108439" y="318554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CB3A495A-954D-63AE-B750-970E0B0D18F1}"/>
              </a:ext>
            </a:extLst>
          </p:cNvPr>
          <p:cNvSpPr/>
          <p:nvPr/>
        </p:nvSpPr>
        <p:spPr>
          <a:xfrm flipH="1">
            <a:off x="7117094" y="36363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20DA045F-14A5-A10B-7AE3-0264D59258C0}"/>
              </a:ext>
            </a:extLst>
          </p:cNvPr>
          <p:cNvSpPr/>
          <p:nvPr/>
        </p:nvSpPr>
        <p:spPr>
          <a:xfrm rot="18480633">
            <a:off x="280447" y="3801119"/>
            <a:ext cx="576263" cy="79945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Curved Left 42">
            <a:extLst>
              <a:ext uri="{FF2B5EF4-FFF2-40B4-BE49-F238E27FC236}">
                <a16:creationId xmlns:a16="http://schemas.microsoft.com/office/drawing/2014/main" id="{B79233C7-BCCC-988D-765C-B6CABB58D962}"/>
              </a:ext>
            </a:extLst>
          </p:cNvPr>
          <p:cNvSpPr/>
          <p:nvPr/>
        </p:nvSpPr>
        <p:spPr>
          <a:xfrm>
            <a:off x="4200493" y="5538793"/>
            <a:ext cx="1231658" cy="946347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06AE01C1-8DEB-F1C6-2937-6340A36B159C}"/>
              </a:ext>
            </a:extLst>
          </p:cNvPr>
          <p:cNvSpPr/>
          <p:nvPr/>
        </p:nvSpPr>
        <p:spPr>
          <a:xfrm>
            <a:off x="6305002" y="592884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099B9C7-EBE2-CEA8-D29D-3FF3A562C8C9}"/>
              </a:ext>
            </a:extLst>
          </p:cNvPr>
          <p:cNvSpPr/>
          <p:nvPr/>
        </p:nvSpPr>
        <p:spPr>
          <a:xfrm flipH="1">
            <a:off x="7027131" y="618188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5A4A21-95CA-9A4F-01AB-29090FC72D45}"/>
              </a:ext>
            </a:extLst>
          </p:cNvPr>
          <p:cNvSpPr txBox="1"/>
          <p:nvPr/>
        </p:nvSpPr>
        <p:spPr>
          <a:xfrm>
            <a:off x="6155853" y="5628674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/api/restEndpoint2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0CB0D27-A5F6-A1BD-917E-A33D030A83AC}"/>
              </a:ext>
            </a:extLst>
          </p:cNvPr>
          <p:cNvSpPr txBox="1"/>
          <p:nvPr/>
        </p:nvSpPr>
        <p:spPr>
          <a:xfrm>
            <a:off x="7027131" y="6423482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4059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5C6C1-BE43-827A-937C-0FEB76B3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F12 : Chrome Debugger Tool &gt;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016C2E-4BD2-652D-DFE8-CEA137E64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8" y="1608802"/>
            <a:ext cx="7467601" cy="4749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F48086-4182-4346-97AA-6F233BF9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639" y="3090478"/>
            <a:ext cx="4002273" cy="111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788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B5E0-A431-16FD-C659-5E80E35C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7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http API Server   (</a:t>
            </a:r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9900-622C-3A40-F13A-3DE36B42CE0A}"/>
              </a:ext>
            </a:extLst>
          </p:cNvPr>
          <p:cNvSpPr txBox="1"/>
          <p:nvPr/>
        </p:nvSpPr>
        <p:spPr>
          <a:xfrm>
            <a:off x="3594531" y="2791241"/>
            <a:ext cx="52388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GET/POST/PUT/DELETE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dynamicEntityPath</a:t>
            </a:r>
            <a:r>
              <a:rPr lang="fr-FR" sz="2000" dirty="0"/>
              <a:t>}/{id}?{</a:t>
            </a:r>
            <a:r>
              <a:rPr lang="fr-FR" sz="2000" dirty="0" err="1"/>
              <a:t>query</a:t>
            </a:r>
            <a:r>
              <a:rPr lang="fr-FR" sz="2000" dirty="0"/>
              <a:t>}   </a:t>
            </a:r>
          </a:p>
          <a:p>
            <a:r>
              <a:rPr lang="fr-FR" sz="2000" dirty="0" err="1"/>
              <a:t>Request</a:t>
            </a:r>
            <a:r>
              <a:rPr lang="fr-FR" sz="2000" dirty="0"/>
              <a:t> body </a:t>
            </a:r>
            <a:r>
              <a:rPr lang="fr-FR" sz="2000" b="1" dirty="0"/>
              <a:t>{</a:t>
            </a:r>
            <a:r>
              <a:rPr lang="fr-FR" sz="2000" b="1" dirty="0" err="1"/>
              <a:t>json</a:t>
            </a:r>
            <a:r>
              <a:rPr lang="fr-FR" sz="2000" b="1" dirty="0"/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E70D18-5BC9-AF44-2D1E-4A1C9580AD29}"/>
              </a:ext>
            </a:extLst>
          </p:cNvPr>
          <p:cNvSpPr txBox="1"/>
          <p:nvPr/>
        </p:nvSpPr>
        <p:spPr>
          <a:xfrm>
            <a:off x="6812597" y="3744896"/>
            <a:ext cx="161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525C0-6CAF-4579-CF59-81DA36A82F5A}"/>
              </a:ext>
            </a:extLst>
          </p:cNvPr>
          <p:cNvSpPr txBox="1"/>
          <p:nvPr/>
        </p:nvSpPr>
        <p:spPr>
          <a:xfrm>
            <a:off x="7620574" y="5200058"/>
            <a:ext cx="44868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Mostly</a:t>
            </a:r>
            <a:r>
              <a:rPr lang="fr-FR" dirty="0"/>
              <a:t> *.</a:t>
            </a:r>
            <a:r>
              <a:rPr lang="fr-FR" dirty="0" err="1"/>
              <a:t>json</a:t>
            </a:r>
            <a:r>
              <a:rPr lang="fr-FR" dirty="0"/>
              <a:t> or *.xml !!!</a:t>
            </a:r>
          </a:p>
          <a:p>
            <a:endParaRPr lang="fr-FR" dirty="0"/>
          </a:p>
          <a:p>
            <a:r>
              <a:rPr lang="fr-FR" dirty="0" err="1"/>
              <a:t>Maybe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few (</a:t>
            </a:r>
            <a:r>
              <a:rPr lang="fr-FR" dirty="0" err="1"/>
              <a:t>static</a:t>
            </a:r>
            <a:r>
              <a:rPr lang="fr-FR" dirty="0"/>
              <a:t>) pages *.html,*.</a:t>
            </a:r>
            <a:r>
              <a:rPr lang="fr-FR" dirty="0" err="1"/>
              <a:t>js</a:t>
            </a:r>
            <a:r>
              <a:rPr lang="fr-FR" dirty="0"/>
              <a:t>,*.css</a:t>
            </a:r>
          </a:p>
          <a:p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F3D18D-01B5-70F6-0BE1-D04E1912BFCC}"/>
              </a:ext>
            </a:extLst>
          </p:cNvPr>
          <p:cNvSpPr txBox="1"/>
          <p:nvPr/>
        </p:nvSpPr>
        <p:spPr>
          <a:xfrm>
            <a:off x="1374651" y="3660605"/>
            <a:ext cx="15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Client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1C916C-1A3B-088C-3084-88E243CDC531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7F85ACB-12A5-9369-27C3-34265FEA78F6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C454EB-69E4-6095-ED02-CF38A3D487E1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12CA2A-1E95-F8BF-E4BB-A0D565014AC6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F5928E-B801-F0C7-C8E5-9EE7F0DC3617}"/>
              </a:ext>
            </a:extLst>
          </p:cNvPr>
          <p:cNvSpPr txBox="1"/>
          <p:nvPr/>
        </p:nvSpPr>
        <p:spPr>
          <a:xfrm>
            <a:off x="605705" y="1750295"/>
            <a:ext cx="47643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/>
              <a:t>Http Api Server</a:t>
            </a:r>
            <a:endParaRPr lang="fr-FR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D8B42-3B85-5008-A0B2-0F7DBF0A6C09}"/>
              </a:ext>
            </a:extLst>
          </p:cNvPr>
          <p:cNvSpPr txBox="1"/>
          <p:nvPr/>
        </p:nvSpPr>
        <p:spPr>
          <a:xfrm>
            <a:off x="4076131" y="5173817"/>
            <a:ext cx="238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response</a:t>
            </a:r>
            <a:r>
              <a:rPr lang="fr-FR" sz="2000" dirty="0"/>
              <a:t> body </a:t>
            </a:r>
            <a:r>
              <a:rPr lang="fr-FR" sz="2000" b="1" dirty="0"/>
              <a:t>{</a:t>
            </a:r>
            <a:r>
              <a:rPr lang="fr-FR" sz="2000" b="1" dirty="0" err="1"/>
              <a:t>json</a:t>
            </a:r>
            <a:r>
              <a:rPr lang="fr-FR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62924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3"/>
            <a:ext cx="10515600" cy="132719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http </a:t>
            </a:r>
            <a:r>
              <a:rPr lang="fr-FR" dirty="0" err="1"/>
              <a:t>exposing</a:t>
            </a:r>
            <a:r>
              <a:rPr lang="fr-FR" dirty="0"/>
              <a:t> a « CRUD » api</a:t>
            </a:r>
            <a:br>
              <a:rPr lang="fr-FR" dirty="0"/>
            </a:br>
            <a:r>
              <a:rPr lang="fr-FR" dirty="0"/>
              <a:t>CRUD : </a:t>
            </a:r>
            <a:r>
              <a:rPr lang="fr-FR" dirty="0" err="1"/>
              <a:t>Create</a:t>
            </a:r>
            <a:r>
              <a:rPr lang="fr-FR" dirty="0"/>
              <a:t> – Read - Update - </a:t>
            </a:r>
            <a:r>
              <a:rPr lang="fr-FR" dirty="0" err="1"/>
              <a:t>Delete</a:t>
            </a:r>
            <a:r>
              <a:rPr lang="fr-FR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8912B-33B7-1A29-1E3C-A5A6FF39985B}"/>
              </a:ext>
            </a:extLst>
          </p:cNvPr>
          <p:cNvSpPr/>
          <p:nvPr/>
        </p:nvSpPr>
        <p:spPr>
          <a:xfrm>
            <a:off x="3800180" y="188961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1FF4902F-4C44-DBA0-D5D8-F4D3817CB43E}"/>
              </a:ext>
            </a:extLst>
          </p:cNvPr>
          <p:cNvSpPr/>
          <p:nvPr/>
        </p:nvSpPr>
        <p:spPr>
          <a:xfrm rot="16200000">
            <a:off x="2201839" y="1874777"/>
            <a:ext cx="368489" cy="10053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F8B7C7-8A55-91B2-0478-6159F5290C06}"/>
              </a:ext>
            </a:extLst>
          </p:cNvPr>
          <p:cNvSpPr txBox="1"/>
          <p:nvPr/>
        </p:nvSpPr>
        <p:spPr>
          <a:xfrm>
            <a:off x="1977373" y="1373660"/>
            <a:ext cx="1822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</a:t>
            </a:r>
            <a:r>
              <a:rPr lang="fr-FR" sz="2400" dirty="0" err="1"/>
              <a:t>protocol</a:t>
            </a:r>
            <a:endParaRPr lang="fr-FR" sz="2400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211F189-A402-36E7-DD18-EB8301BCB1D3}"/>
              </a:ext>
            </a:extLst>
          </p:cNvPr>
          <p:cNvSpPr/>
          <p:nvPr/>
        </p:nvSpPr>
        <p:spPr>
          <a:xfrm rot="16200000">
            <a:off x="7224134" y="1874777"/>
            <a:ext cx="368489" cy="10053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3AA9F2B1-EC3B-E547-B8C4-FB82035F72DA}"/>
              </a:ext>
            </a:extLst>
          </p:cNvPr>
          <p:cNvSpPr/>
          <p:nvPr/>
        </p:nvSpPr>
        <p:spPr>
          <a:xfrm>
            <a:off x="9053065" y="1848972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C32382-8F37-1689-F289-FE8E59074068}"/>
              </a:ext>
            </a:extLst>
          </p:cNvPr>
          <p:cNvSpPr txBox="1"/>
          <p:nvPr/>
        </p:nvSpPr>
        <p:spPr>
          <a:xfrm>
            <a:off x="6184710" y="1373659"/>
            <a:ext cx="24473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SQL </a:t>
            </a:r>
            <a:r>
              <a:rPr lang="fr-FR" sz="2400" dirty="0" err="1"/>
              <a:t>queries</a:t>
            </a:r>
            <a:endParaRPr lang="fr-FR" sz="2400" dirty="0"/>
          </a:p>
          <a:p>
            <a:r>
              <a:rPr lang="fr-FR" sz="2400" dirty="0"/>
              <a:t>(ex: </a:t>
            </a:r>
            <a:r>
              <a:rPr lang="fr-FR" sz="2400" dirty="0" err="1"/>
              <a:t>jdbc</a:t>
            </a:r>
            <a:r>
              <a:rPr lang="fr-FR" sz="2400" dirty="0"/>
              <a:t> </a:t>
            </a:r>
            <a:r>
              <a:rPr lang="fr-FR" sz="2400" dirty="0" err="1"/>
              <a:t>protocol</a:t>
            </a:r>
            <a:r>
              <a:rPr lang="fr-FR" sz="2400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88197A-EAD6-1404-03F3-2B68A9AE8E7C}"/>
              </a:ext>
            </a:extLst>
          </p:cNvPr>
          <p:cNvSpPr txBox="1"/>
          <p:nvPr/>
        </p:nvSpPr>
        <p:spPr>
          <a:xfrm>
            <a:off x="1842448" y="3430656"/>
            <a:ext cx="4841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POST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  … body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D1484-AF02-49B8-D27E-7C5C83D674B4}"/>
              </a:ext>
            </a:extLst>
          </p:cNvPr>
          <p:cNvSpPr txBox="1"/>
          <p:nvPr/>
        </p:nvSpPr>
        <p:spPr>
          <a:xfrm>
            <a:off x="1842447" y="4107438"/>
            <a:ext cx="4067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GET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13ECAC-AB0A-3011-D47B-5A13D133C9C2}"/>
              </a:ext>
            </a:extLst>
          </p:cNvPr>
          <p:cNvSpPr txBox="1"/>
          <p:nvPr/>
        </p:nvSpPr>
        <p:spPr>
          <a:xfrm>
            <a:off x="1842448" y="5293649"/>
            <a:ext cx="5241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PUT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  .. body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D7DD1B-A88C-07CB-1550-39E4FDF9BA59}"/>
              </a:ext>
            </a:extLst>
          </p:cNvPr>
          <p:cNvSpPr txBox="1"/>
          <p:nvPr/>
        </p:nvSpPr>
        <p:spPr>
          <a:xfrm>
            <a:off x="1842447" y="5941884"/>
            <a:ext cx="4563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DELETE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904A2B-46C0-A14E-0888-F686F8410ACF}"/>
              </a:ext>
            </a:extLst>
          </p:cNvPr>
          <p:cNvSpPr txBox="1"/>
          <p:nvPr/>
        </p:nvSpPr>
        <p:spPr>
          <a:xfrm>
            <a:off x="282882" y="3346497"/>
            <a:ext cx="1273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C</a:t>
            </a:r>
            <a:r>
              <a:rPr lang="fr-FR" sz="3200" dirty="0" err="1"/>
              <a:t>reate</a:t>
            </a:r>
            <a:endParaRPr lang="fr-FR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FF0FD-D4A5-4722-56E9-3C185E5F24CB}"/>
              </a:ext>
            </a:extLst>
          </p:cNvPr>
          <p:cNvSpPr txBox="1"/>
          <p:nvPr/>
        </p:nvSpPr>
        <p:spPr>
          <a:xfrm>
            <a:off x="282882" y="4076660"/>
            <a:ext cx="1037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R</a:t>
            </a:r>
            <a:r>
              <a:rPr lang="fr-FR" sz="3200" dirty="0"/>
              <a:t>ead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AEE802-3FE3-AEE2-4C03-0E68B895636A}"/>
              </a:ext>
            </a:extLst>
          </p:cNvPr>
          <p:cNvSpPr txBox="1"/>
          <p:nvPr/>
        </p:nvSpPr>
        <p:spPr>
          <a:xfrm>
            <a:off x="282882" y="5232094"/>
            <a:ext cx="14342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U</a:t>
            </a:r>
            <a:r>
              <a:rPr lang="fr-FR" sz="3200" dirty="0"/>
              <a:t>pdate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51EE8E-9F11-EAAA-2671-31456BDCC42F}"/>
              </a:ext>
            </a:extLst>
          </p:cNvPr>
          <p:cNvSpPr txBox="1"/>
          <p:nvPr/>
        </p:nvSpPr>
        <p:spPr>
          <a:xfrm>
            <a:off x="282882" y="5901588"/>
            <a:ext cx="1288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D</a:t>
            </a:r>
            <a:r>
              <a:rPr lang="fr-FR" sz="3200" dirty="0" err="1"/>
              <a:t>elete</a:t>
            </a:r>
            <a:endParaRPr lang="fr-FR" sz="3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9B7F99-FFD0-CC39-6FBF-204835FCCECD}"/>
              </a:ext>
            </a:extLst>
          </p:cNvPr>
          <p:cNvSpPr txBox="1"/>
          <p:nvPr/>
        </p:nvSpPr>
        <p:spPr>
          <a:xfrm>
            <a:off x="1842446" y="4561115"/>
            <a:ext cx="5284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GET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}?</a:t>
            </a:r>
            <a:r>
              <a:rPr lang="fr-FR" sz="2800" dirty="0" err="1"/>
              <a:t>field</a:t>
            </a:r>
            <a:r>
              <a:rPr lang="fr-FR" sz="2800" dirty="0"/>
              <a:t>=value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39F921-CD66-9DA9-EAAA-EC5567EE8379}"/>
              </a:ext>
            </a:extLst>
          </p:cNvPr>
          <p:cNvSpPr txBox="1"/>
          <p:nvPr/>
        </p:nvSpPr>
        <p:spPr>
          <a:xfrm>
            <a:off x="7272219" y="3429000"/>
            <a:ext cx="48518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INSERT</a:t>
            </a:r>
            <a:r>
              <a:rPr lang="fr-FR" sz="2800" dirty="0"/>
              <a:t> </a:t>
            </a:r>
            <a:r>
              <a:rPr lang="fr-FR" sz="2800" dirty="0" err="1"/>
              <a:t>into</a:t>
            </a:r>
            <a:r>
              <a:rPr lang="fr-FR" sz="2800" dirty="0"/>
              <a:t> table T (..) values(..)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66A9A1-7000-4E85-827D-F1FD35A33415}"/>
              </a:ext>
            </a:extLst>
          </p:cNvPr>
          <p:cNvSpPr txBox="1"/>
          <p:nvPr/>
        </p:nvSpPr>
        <p:spPr>
          <a:xfrm>
            <a:off x="7272219" y="4107438"/>
            <a:ext cx="4227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SELECT</a:t>
            </a:r>
            <a:r>
              <a:rPr lang="fr-FR" sz="2800" dirty="0"/>
              <a:t> * </a:t>
            </a:r>
            <a:r>
              <a:rPr lang="fr-FR" sz="2800" dirty="0" err="1"/>
              <a:t>from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184C9F-1432-252F-6C0E-41BEF0DF4440}"/>
              </a:ext>
            </a:extLst>
          </p:cNvPr>
          <p:cNvSpPr txBox="1"/>
          <p:nvPr/>
        </p:nvSpPr>
        <p:spPr>
          <a:xfrm>
            <a:off x="7272219" y="4630658"/>
            <a:ext cx="5040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SELECT</a:t>
            </a:r>
            <a:r>
              <a:rPr lang="fr-FR" sz="2800" dirty="0"/>
              <a:t> * </a:t>
            </a:r>
            <a:r>
              <a:rPr lang="fr-FR" sz="2800" dirty="0" err="1"/>
              <a:t>from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… </a:t>
            </a:r>
            <a:r>
              <a:rPr lang="fr-FR" sz="2800" dirty="0" err="1"/>
              <a:t>limit</a:t>
            </a:r>
            <a:r>
              <a:rPr lang="fr-FR" sz="2800" dirty="0"/>
              <a:t> 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15A8F-CBCE-5F43-8AFD-652160DE3B97}"/>
              </a:ext>
            </a:extLst>
          </p:cNvPr>
          <p:cNvSpPr txBox="1"/>
          <p:nvPr/>
        </p:nvSpPr>
        <p:spPr>
          <a:xfrm>
            <a:off x="7272219" y="5309096"/>
            <a:ext cx="4524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UPDATE</a:t>
            </a:r>
            <a:r>
              <a:rPr lang="fr-FR" sz="2800" dirty="0"/>
              <a:t> T set …=?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2E0BA8-7DFE-7048-3251-F0EE0E1DD98F}"/>
              </a:ext>
            </a:extLst>
          </p:cNvPr>
          <p:cNvSpPr txBox="1"/>
          <p:nvPr/>
        </p:nvSpPr>
        <p:spPr>
          <a:xfrm>
            <a:off x="7252752" y="5963143"/>
            <a:ext cx="3224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DELETE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</p:spTree>
    <p:extLst>
      <p:ext uri="{BB962C8B-B14F-4D97-AF65-F5344CB8AC3E}">
        <p14:creationId xmlns:p14="http://schemas.microsoft.com/office/powerpoint/2010/main" val="10932796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07" y="365124"/>
            <a:ext cx="11723220" cy="2041431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400" dirty="0" err="1"/>
              <a:t>using</a:t>
            </a:r>
            <a:r>
              <a:rPr lang="fr-FR" sz="4400" dirty="0"/>
              <a:t> </a:t>
            </a:r>
            <a:r>
              <a:rPr lang="fr-FR" dirty="0"/>
              <a:t>Standard </a:t>
            </a:r>
            <a:r>
              <a:rPr lang="fr-FR" dirty="0" err="1"/>
              <a:t>naming</a:t>
            </a:r>
            <a:r>
              <a:rPr lang="fr-FR" dirty="0"/>
              <a:t> convention on </a:t>
            </a:r>
            <a:r>
              <a:rPr lang="fr-FR" dirty="0" err="1"/>
              <a:t>Verb</a:t>
            </a:r>
            <a:r>
              <a:rPr lang="fr-FR" dirty="0"/>
              <a:t> + Url</a:t>
            </a:r>
            <a:br>
              <a:rPr lang="fr-FR" dirty="0"/>
            </a:br>
            <a:r>
              <a:rPr lang="fr-FR" dirty="0"/>
              <a:t>= follow « </a:t>
            </a:r>
            <a:r>
              <a:rPr lang="fr-FR" dirty="0" err="1"/>
              <a:t>Rest</a:t>
            </a:r>
            <a:r>
              <a:rPr lang="fr-FR" dirty="0"/>
              <a:t> » style</a:t>
            </a:r>
            <a:br>
              <a:rPr lang="fr-FR" dirty="0"/>
            </a:br>
            <a:r>
              <a:rPr lang="fr-FR" sz="4400" dirty="0" err="1"/>
              <a:t>Rest</a:t>
            </a:r>
            <a:r>
              <a:rPr lang="fr-FR" sz="4400" dirty="0"/>
              <a:t> = </a:t>
            </a:r>
            <a:r>
              <a:rPr lang="fr-FR" sz="4400" b="1" dirty="0" err="1"/>
              <a:t>Re</a:t>
            </a:r>
            <a:r>
              <a:rPr lang="fr-FR" sz="4400" dirty="0" err="1"/>
              <a:t>presentational</a:t>
            </a:r>
            <a:r>
              <a:rPr lang="fr-FR" sz="4400" dirty="0"/>
              <a:t> </a:t>
            </a:r>
            <a:r>
              <a:rPr lang="fr-FR" sz="4400" b="1" dirty="0"/>
              <a:t>S</a:t>
            </a:r>
            <a:r>
              <a:rPr lang="fr-FR" sz="4400" dirty="0"/>
              <a:t>tate </a:t>
            </a:r>
            <a:r>
              <a:rPr lang="fr-FR" sz="4400" b="1" dirty="0"/>
              <a:t>T</a:t>
            </a:r>
            <a:r>
              <a:rPr lang="fr-FR" sz="4400" dirty="0"/>
              <a:t>ransfer</a:t>
            </a:r>
            <a:br>
              <a:rPr lang="fr-FR" sz="4400" dirty="0"/>
            </a:br>
            <a:endParaRPr lang="fr-FR" dirty="0"/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D25CBA73-D609-E716-F2E8-5081BEFD35A4}"/>
              </a:ext>
            </a:extLst>
          </p:cNvPr>
          <p:cNvSpPr/>
          <p:nvPr/>
        </p:nvSpPr>
        <p:spPr>
          <a:xfrm>
            <a:off x="7583656" y="5548132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6EE2B-F226-8C33-C164-1F714A0DB99B}"/>
              </a:ext>
            </a:extLst>
          </p:cNvPr>
          <p:cNvSpPr/>
          <p:nvPr/>
        </p:nvSpPr>
        <p:spPr>
          <a:xfrm>
            <a:off x="6259773" y="3828392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03B388F-27A1-263B-5F44-BDA6B2614E15}"/>
              </a:ext>
            </a:extLst>
          </p:cNvPr>
          <p:cNvSpPr/>
          <p:nvPr/>
        </p:nvSpPr>
        <p:spPr>
          <a:xfrm>
            <a:off x="3193576" y="3863620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777FBE7-4139-A3B0-1B8B-B7DAFDA5A691}"/>
              </a:ext>
            </a:extLst>
          </p:cNvPr>
          <p:cNvSpPr/>
          <p:nvPr/>
        </p:nvSpPr>
        <p:spPr>
          <a:xfrm flipH="1">
            <a:off x="3934784" y="4266439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420ED3-7C8A-AECF-AA79-1068BCFCB5ED}"/>
              </a:ext>
            </a:extLst>
          </p:cNvPr>
          <p:cNvSpPr txBox="1"/>
          <p:nvPr/>
        </p:nvSpPr>
        <p:spPr>
          <a:xfrm>
            <a:off x="2376193" y="3060692"/>
            <a:ext cx="42902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GET/PUT/POST/DELETE/..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path</a:t>
            </a:r>
            <a:r>
              <a:rPr lang="fr-FR" sz="2000" dirty="0"/>
              <a:t>}/{</a:t>
            </a:r>
            <a:r>
              <a:rPr lang="fr-FR" sz="2000" dirty="0" err="1"/>
              <a:t>entity</a:t>
            </a:r>
            <a:r>
              <a:rPr lang="fr-FR" sz="2000" dirty="0"/>
              <a:t>}/{id}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23A14-6C57-5DCA-FAAE-109B09FFE7B2}"/>
              </a:ext>
            </a:extLst>
          </p:cNvPr>
          <p:cNvSpPr txBox="1"/>
          <p:nvPr/>
        </p:nvSpPr>
        <p:spPr>
          <a:xfrm>
            <a:off x="8219709" y="4256638"/>
            <a:ext cx="35217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Corresponding</a:t>
            </a:r>
            <a:r>
              <a:rPr lang="fr-FR" sz="2000" dirty="0"/>
              <a:t> CRUD </a:t>
            </a:r>
          </a:p>
          <a:p>
            <a:r>
              <a:rPr lang="fr-FR" sz="2000" dirty="0"/>
              <a:t>action on </a:t>
            </a:r>
            <a:r>
              <a:rPr lang="fr-FR" sz="2000" dirty="0" err="1"/>
              <a:t>resource</a:t>
            </a:r>
            <a:r>
              <a:rPr lang="fr-FR" sz="2000" dirty="0"/>
              <a:t> </a:t>
            </a:r>
          </a:p>
          <a:p>
            <a:r>
              <a:rPr lang="fr-FR" sz="2000" dirty="0"/>
              <a:t>(in </a:t>
            </a:r>
            <a:r>
              <a:rPr lang="fr-FR" sz="2000" dirty="0" err="1"/>
              <a:t>database</a:t>
            </a:r>
            <a:r>
              <a:rPr lang="fr-FR" sz="2000" dirty="0"/>
              <a:t>):</a:t>
            </a:r>
          </a:p>
          <a:p>
            <a:r>
              <a:rPr lang="fr-FR" sz="2000" dirty="0"/>
              <a:t>SELECT/UPDATE/INSERT/DELETE</a:t>
            </a:r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3586E25A-B6CE-590B-1456-016B6DBA5B18}"/>
              </a:ext>
            </a:extLst>
          </p:cNvPr>
          <p:cNvSpPr/>
          <p:nvPr/>
        </p:nvSpPr>
        <p:spPr>
          <a:xfrm rot="3765337">
            <a:off x="6918541" y="5219823"/>
            <a:ext cx="630615" cy="259307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82FA07-288B-A461-0BC8-226262960848}"/>
              </a:ext>
            </a:extLst>
          </p:cNvPr>
          <p:cNvSpPr/>
          <p:nvPr/>
        </p:nvSpPr>
        <p:spPr>
          <a:xfrm>
            <a:off x="279510" y="385463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8D8F4A-FA2F-2FD1-4FEB-578EA9DFEC7A}"/>
              </a:ext>
            </a:extLst>
          </p:cNvPr>
          <p:cNvSpPr txBox="1"/>
          <p:nvPr/>
        </p:nvSpPr>
        <p:spPr>
          <a:xfrm>
            <a:off x="6352554" y="3471017"/>
            <a:ext cx="1684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Rest</a:t>
            </a:r>
            <a:r>
              <a:rPr lang="fr-FR" dirty="0"/>
              <a:t> Server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64D3C9-FEE4-A4AA-DDB8-5E9172BEF849}"/>
              </a:ext>
            </a:extLst>
          </p:cNvPr>
          <p:cNvSpPr txBox="1"/>
          <p:nvPr/>
        </p:nvSpPr>
        <p:spPr>
          <a:xfrm>
            <a:off x="305007" y="3414635"/>
            <a:ext cx="162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Rest</a:t>
            </a:r>
            <a:r>
              <a:rPr lang="fr-FR" dirty="0"/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5499222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3196"/>
            <a:ext cx="12192000" cy="790385"/>
          </a:xfrm>
        </p:spPr>
        <p:txBody>
          <a:bodyPr>
            <a:noAutofit/>
          </a:bodyPr>
          <a:lstStyle/>
          <a:p>
            <a:pPr algn="ctr"/>
            <a:r>
              <a:rPr lang="fr-FR" sz="3600" dirty="0">
                <a:hlinkClick r:id="rId2"/>
              </a:rPr>
              <a:t>https://en.wikipedia.org/wiki/Representational_state_transfer</a:t>
            </a:r>
            <a:endParaRPr lang="fr-FR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303E81-F061-9DFC-47F5-14A3AEEE2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30262"/>
            <a:ext cx="10890913" cy="51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14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DA41B-8ACB-B7D7-6837-6C2CEA0B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Rest-Json</a:t>
            </a:r>
            <a:r>
              <a:rPr lang="fr-FR" dirty="0"/>
              <a:t> Api server in </a:t>
            </a:r>
            <a:r>
              <a:rPr lang="fr-FR" dirty="0" err="1"/>
              <a:t>Springboot</a:t>
            </a:r>
            <a:br>
              <a:rPr lang="fr-FR" dirty="0"/>
            </a:br>
            <a:r>
              <a:rPr lang="fr-FR" dirty="0"/>
              <a:t>@Mapping 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1E603-4471-56DD-D038-936449C0BAB5}"/>
              </a:ext>
            </a:extLst>
          </p:cNvPr>
          <p:cNvSpPr txBox="1"/>
          <p:nvPr/>
        </p:nvSpPr>
        <p:spPr>
          <a:xfrm>
            <a:off x="2006222" y="3429000"/>
            <a:ext cx="2325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http </a:t>
            </a:r>
            <a:r>
              <a:rPr lang="fr-FR" sz="3200" dirty="0" err="1"/>
              <a:t>Request</a:t>
            </a:r>
            <a:endParaRPr lang="fr-FR" sz="3200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8A49714-4A84-1EC1-81FF-AFC6A0A27E6A}"/>
              </a:ext>
            </a:extLst>
          </p:cNvPr>
          <p:cNvSpPr/>
          <p:nvPr/>
        </p:nvSpPr>
        <p:spPr>
          <a:xfrm>
            <a:off x="5213446" y="3565478"/>
            <a:ext cx="1219200" cy="3446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A22282-4594-380F-B2A1-2859BF4F6630}"/>
              </a:ext>
            </a:extLst>
          </p:cNvPr>
          <p:cNvSpPr txBox="1"/>
          <p:nvPr/>
        </p:nvSpPr>
        <p:spPr>
          <a:xfrm>
            <a:off x="6877655" y="3429000"/>
            <a:ext cx="2259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java </a:t>
            </a:r>
            <a:r>
              <a:rPr lang="fr-FR" sz="3200" dirty="0" err="1"/>
              <a:t>method</a:t>
            </a:r>
            <a:endParaRPr lang="fr-FR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D9DDF8-AA1D-40C2-0FEB-1C2A0EA5C810}"/>
              </a:ext>
            </a:extLst>
          </p:cNvPr>
          <p:cNvSpPr txBox="1"/>
          <p:nvPr/>
        </p:nvSpPr>
        <p:spPr>
          <a:xfrm>
            <a:off x="1414819" y="4413913"/>
            <a:ext cx="3167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/>
              <a:t>json</a:t>
            </a:r>
            <a:r>
              <a:rPr lang="fr-FR" sz="3200" dirty="0"/>
              <a:t> </a:t>
            </a:r>
            <a:r>
              <a:rPr lang="fr-FR" sz="3200" dirty="0" err="1"/>
              <a:t>request</a:t>
            </a:r>
            <a:r>
              <a:rPr lang="fr-FR" sz="3200" dirty="0"/>
              <a:t> body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4AD597D-7829-BA2D-D85C-B9BB146AF505}"/>
              </a:ext>
            </a:extLst>
          </p:cNvPr>
          <p:cNvSpPr/>
          <p:nvPr/>
        </p:nvSpPr>
        <p:spPr>
          <a:xfrm>
            <a:off x="5213446" y="4568588"/>
            <a:ext cx="1157785" cy="3446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292443-6811-A1C7-4376-4CC646B31E09}"/>
              </a:ext>
            </a:extLst>
          </p:cNvPr>
          <p:cNvSpPr txBox="1"/>
          <p:nvPr/>
        </p:nvSpPr>
        <p:spPr>
          <a:xfrm>
            <a:off x="6821607" y="4413912"/>
            <a:ext cx="5067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Java </a:t>
            </a:r>
            <a:r>
              <a:rPr lang="fr-FR" sz="3200" dirty="0" err="1"/>
              <a:t>bean</a:t>
            </a:r>
            <a:r>
              <a:rPr lang="fr-FR" sz="3200" dirty="0"/>
              <a:t> </a:t>
            </a:r>
            <a:r>
              <a:rPr lang="fr-FR" sz="3200" dirty="0" err="1"/>
              <a:t>method</a:t>
            </a:r>
            <a:r>
              <a:rPr lang="fr-FR" sz="3200" dirty="0"/>
              <a:t> </a:t>
            </a:r>
            <a:r>
              <a:rPr lang="fr-FR" sz="3200" dirty="0" err="1"/>
              <a:t>parameter</a:t>
            </a:r>
            <a:endParaRPr lang="fr-FR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54EE4B-0A25-10A6-515C-F016EDA93678}"/>
              </a:ext>
            </a:extLst>
          </p:cNvPr>
          <p:cNvSpPr txBox="1"/>
          <p:nvPr/>
        </p:nvSpPr>
        <p:spPr>
          <a:xfrm>
            <a:off x="1414819" y="5364804"/>
            <a:ext cx="3410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/>
              <a:t>json</a:t>
            </a:r>
            <a:r>
              <a:rPr lang="fr-FR" sz="3200" dirty="0"/>
              <a:t> </a:t>
            </a:r>
            <a:r>
              <a:rPr lang="fr-FR" sz="3200" dirty="0" err="1"/>
              <a:t>response</a:t>
            </a:r>
            <a:r>
              <a:rPr lang="fr-FR" sz="3200" dirty="0"/>
              <a:t> body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16248DA-1632-8450-B955-3E7E094A5047}"/>
              </a:ext>
            </a:extLst>
          </p:cNvPr>
          <p:cNvSpPr/>
          <p:nvPr/>
        </p:nvSpPr>
        <p:spPr>
          <a:xfrm>
            <a:off x="5213446" y="5519479"/>
            <a:ext cx="1157785" cy="3446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0A2165-2845-100B-05CC-F729D97892CC}"/>
              </a:ext>
            </a:extLst>
          </p:cNvPr>
          <p:cNvSpPr txBox="1"/>
          <p:nvPr/>
        </p:nvSpPr>
        <p:spPr>
          <a:xfrm>
            <a:off x="6821607" y="5364803"/>
            <a:ext cx="43651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Java </a:t>
            </a:r>
            <a:r>
              <a:rPr lang="fr-FR" sz="3200" dirty="0" err="1"/>
              <a:t>bean</a:t>
            </a:r>
            <a:r>
              <a:rPr lang="fr-FR" sz="3200" dirty="0"/>
              <a:t> </a:t>
            </a:r>
            <a:r>
              <a:rPr lang="fr-FR" sz="3200" dirty="0" err="1"/>
              <a:t>method</a:t>
            </a:r>
            <a:r>
              <a:rPr lang="fr-FR" sz="3200" dirty="0"/>
              <a:t> return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D18A86-A780-1350-84A5-13ADFC272456}"/>
              </a:ext>
            </a:extLst>
          </p:cNvPr>
          <p:cNvSpPr txBox="1"/>
          <p:nvPr/>
        </p:nvSpPr>
        <p:spPr>
          <a:xfrm>
            <a:off x="2013043" y="2489573"/>
            <a:ext cx="2490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http </a:t>
            </a:r>
            <a:r>
              <a:rPr lang="fr-FR" sz="3200" dirty="0" err="1"/>
              <a:t>endpoint</a:t>
            </a:r>
            <a:endParaRPr lang="fr-FR" sz="32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ABF7071-9FBA-06C9-B33F-6B6C766BFAE8}"/>
              </a:ext>
            </a:extLst>
          </p:cNvPr>
          <p:cNvSpPr/>
          <p:nvPr/>
        </p:nvSpPr>
        <p:spPr>
          <a:xfrm>
            <a:off x="5220267" y="2626051"/>
            <a:ext cx="1219200" cy="3446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10F229-06CD-27B8-4EAD-15506411CB1B}"/>
              </a:ext>
            </a:extLst>
          </p:cNvPr>
          <p:cNvSpPr txBox="1"/>
          <p:nvPr/>
        </p:nvSpPr>
        <p:spPr>
          <a:xfrm>
            <a:off x="6884476" y="2489573"/>
            <a:ext cx="41731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java </a:t>
            </a:r>
            <a:r>
              <a:rPr lang="fr-FR" sz="3200" dirty="0" err="1"/>
              <a:t>rest</a:t>
            </a:r>
            <a:r>
              <a:rPr lang="fr-FR" sz="3200" dirty="0"/>
              <a:t> </a:t>
            </a:r>
            <a:r>
              <a:rPr lang="fr-FR" sz="3200" dirty="0" err="1"/>
              <a:t>controller</a:t>
            </a:r>
            <a:r>
              <a:rPr lang="fr-FR" sz="3200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15335150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D95FF-B4CD-B668-0E96-F84540C7D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442" y="32815"/>
            <a:ext cx="10515600" cy="943092"/>
          </a:xfrm>
        </p:spPr>
        <p:txBody>
          <a:bodyPr/>
          <a:lstStyle/>
          <a:p>
            <a:pPr algn="ctr"/>
            <a:r>
              <a:rPr lang="fr-FR" dirty="0"/>
              <a:t>Example @RequestMapping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FDABA99-3D7A-ED42-850D-E010E4C9FF60}"/>
              </a:ext>
            </a:extLst>
          </p:cNvPr>
          <p:cNvSpPr/>
          <p:nvPr/>
        </p:nvSpPr>
        <p:spPr>
          <a:xfrm>
            <a:off x="3473822" y="3446059"/>
            <a:ext cx="1692323" cy="2684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51F7436-D181-DF8E-3195-730A7771157F}"/>
              </a:ext>
            </a:extLst>
          </p:cNvPr>
          <p:cNvSpPr/>
          <p:nvPr/>
        </p:nvSpPr>
        <p:spPr>
          <a:xfrm rot="10800000">
            <a:off x="3473822" y="4223414"/>
            <a:ext cx="1692323" cy="2684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C37462-F4E3-4659-BAAB-193B21428883}"/>
              </a:ext>
            </a:extLst>
          </p:cNvPr>
          <p:cNvSpPr txBox="1"/>
          <p:nvPr/>
        </p:nvSpPr>
        <p:spPr>
          <a:xfrm>
            <a:off x="1677082" y="1531651"/>
            <a:ext cx="35816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PUT  /api/endpoint1/meth2</a:t>
            </a:r>
          </a:p>
          <a:p>
            <a:r>
              <a:rPr lang="fr-FR" sz="2000" dirty="0"/>
              <a:t>header1:value1</a:t>
            </a:r>
          </a:p>
          <a:p>
            <a:endParaRPr lang="fr-FR" sz="2000" dirty="0"/>
          </a:p>
          <a:p>
            <a:r>
              <a:rPr lang="fr-FR" sz="2000" dirty="0"/>
              <a:t>{</a:t>
            </a:r>
          </a:p>
          <a:p>
            <a:r>
              <a:rPr lang="fr-FR" sz="2000" dirty="0"/>
              <a:t>  « </a:t>
            </a:r>
            <a:r>
              <a:rPr lang="fr-FR" sz="2000" dirty="0" err="1"/>
              <a:t>reqField</a:t>
            </a:r>
            <a:r>
              <a:rPr lang="fr-FR" sz="2000" dirty="0"/>
              <a:t> »: « value» 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20DA3-5B20-AA15-EDF1-2D38957D470C}"/>
              </a:ext>
            </a:extLst>
          </p:cNvPr>
          <p:cNvSpPr txBox="1"/>
          <p:nvPr/>
        </p:nvSpPr>
        <p:spPr>
          <a:xfrm>
            <a:off x="1785253" y="4620110"/>
            <a:ext cx="26909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200 OK</a:t>
            </a:r>
          </a:p>
          <a:p>
            <a:r>
              <a:rPr lang="fr-FR" sz="2000" dirty="0"/>
              <a:t>header2:value2</a:t>
            </a:r>
          </a:p>
          <a:p>
            <a:endParaRPr lang="fr-FR" sz="2000" dirty="0"/>
          </a:p>
          <a:p>
            <a:r>
              <a:rPr lang="fr-FR" sz="2000" dirty="0"/>
              <a:t>{</a:t>
            </a:r>
          </a:p>
          <a:p>
            <a:r>
              <a:rPr lang="fr-FR" sz="2000" dirty="0"/>
              <a:t>  « </a:t>
            </a:r>
            <a:r>
              <a:rPr lang="fr-FR" sz="2000" dirty="0" err="1"/>
              <a:t>respField</a:t>
            </a:r>
            <a:r>
              <a:rPr lang="fr-FR" sz="2000" dirty="0"/>
              <a:t> »: « value» 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8" name="Arrow: Curved Down 7">
            <a:extLst>
              <a:ext uri="{FF2B5EF4-FFF2-40B4-BE49-F238E27FC236}">
                <a16:creationId xmlns:a16="http://schemas.microsoft.com/office/drawing/2014/main" id="{95BA8B34-890F-B8A4-D8FD-0C5CB5786C59}"/>
              </a:ext>
            </a:extLst>
          </p:cNvPr>
          <p:cNvSpPr/>
          <p:nvPr/>
        </p:nvSpPr>
        <p:spPr>
          <a:xfrm>
            <a:off x="6346209" y="3034351"/>
            <a:ext cx="759725" cy="545911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A215255-DB1F-7BC4-C3C6-56E74E09EB2B}"/>
              </a:ext>
            </a:extLst>
          </p:cNvPr>
          <p:cNvSpPr/>
          <p:nvPr/>
        </p:nvSpPr>
        <p:spPr>
          <a:xfrm rot="10800000">
            <a:off x="6280243" y="4523095"/>
            <a:ext cx="759725" cy="545911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00B0E-2D4C-27DC-8F75-5E207EC65986}"/>
              </a:ext>
            </a:extLst>
          </p:cNvPr>
          <p:cNvSpPr txBox="1"/>
          <p:nvPr/>
        </p:nvSpPr>
        <p:spPr>
          <a:xfrm>
            <a:off x="6064155" y="1629853"/>
            <a:ext cx="2337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dirty="0" err="1"/>
              <a:t>RequestDTO</a:t>
            </a:r>
            <a:r>
              <a:rPr lang="fr-FR" dirty="0"/>
              <a:t> {</a:t>
            </a:r>
          </a:p>
          <a:p>
            <a:r>
              <a:rPr lang="fr-FR" dirty="0"/>
              <a:t>  public String </a:t>
            </a:r>
            <a:r>
              <a:rPr lang="fr-FR" dirty="0" err="1"/>
              <a:t>reqField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50D054-8FA6-F3C0-C3E3-4077B15968F6}"/>
              </a:ext>
            </a:extLst>
          </p:cNvPr>
          <p:cNvSpPr txBox="1"/>
          <p:nvPr/>
        </p:nvSpPr>
        <p:spPr>
          <a:xfrm>
            <a:off x="6028204" y="2687461"/>
            <a:ext cx="131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Json</a:t>
            </a:r>
            <a:r>
              <a:rPr lang="fr-FR" dirty="0"/>
              <a:t> -&gt; java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014C8F-BAE5-903A-4586-4FBB14DC92EA}"/>
              </a:ext>
            </a:extLst>
          </p:cNvPr>
          <p:cNvSpPr txBox="1"/>
          <p:nvPr/>
        </p:nvSpPr>
        <p:spPr>
          <a:xfrm>
            <a:off x="6096000" y="5005319"/>
            <a:ext cx="131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Java -&gt; </a:t>
            </a:r>
            <a:r>
              <a:rPr lang="fr-FR" dirty="0" err="1"/>
              <a:t>json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E6FBC8-55E0-709B-DA4A-C60AA44E41FA}"/>
              </a:ext>
            </a:extLst>
          </p:cNvPr>
          <p:cNvSpPr txBox="1"/>
          <p:nvPr/>
        </p:nvSpPr>
        <p:spPr>
          <a:xfrm>
            <a:off x="5566187" y="5789220"/>
            <a:ext cx="24274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</a:t>
            </a:r>
            <a:r>
              <a:rPr lang="fr-FR" dirty="0" err="1"/>
              <a:t>ResponseDTO</a:t>
            </a:r>
            <a:r>
              <a:rPr lang="fr-FR" dirty="0"/>
              <a:t> {</a:t>
            </a:r>
          </a:p>
          <a:p>
            <a:r>
              <a:rPr lang="fr-FR" dirty="0"/>
              <a:t>  public String </a:t>
            </a:r>
            <a:r>
              <a:rPr lang="fr-FR" dirty="0" err="1"/>
              <a:t>respField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B8500F-9398-D3E9-4EFA-165D184EA992}"/>
              </a:ext>
            </a:extLst>
          </p:cNvPr>
          <p:cNvSpPr txBox="1"/>
          <p:nvPr/>
        </p:nvSpPr>
        <p:spPr>
          <a:xfrm>
            <a:off x="8029597" y="2687461"/>
            <a:ext cx="41113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@RestController</a:t>
            </a:r>
          </a:p>
          <a:p>
            <a:r>
              <a:rPr lang="fr-FR" b="1" dirty="0"/>
              <a:t>@RequestMapping</a:t>
            </a:r>
            <a:r>
              <a:rPr lang="fr-FR" dirty="0"/>
              <a:t>(« /api/endpoint1 »)</a:t>
            </a:r>
          </a:p>
          <a:p>
            <a:r>
              <a:rPr lang="fr-FR" dirty="0"/>
              <a:t>public class </a:t>
            </a:r>
            <a:r>
              <a:rPr lang="fr-FR" dirty="0" err="1"/>
              <a:t>MyRestController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/>
              <a:t>     </a:t>
            </a:r>
            <a:r>
              <a:rPr lang="fr-FR" b="1" dirty="0"/>
              <a:t>@PutMapping</a:t>
            </a:r>
            <a:r>
              <a:rPr lang="fr-FR" dirty="0"/>
              <a:t>(« meth2»)</a:t>
            </a:r>
          </a:p>
          <a:p>
            <a:r>
              <a:rPr lang="fr-FR" dirty="0"/>
              <a:t>     public </a:t>
            </a:r>
            <a:r>
              <a:rPr lang="fr-FR" dirty="0" err="1"/>
              <a:t>ResponseDTO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</a:t>
            </a:r>
            <a:r>
              <a:rPr lang="fr-FR" b="1" dirty="0"/>
              <a:t>@RequestBody</a:t>
            </a:r>
            <a:r>
              <a:rPr lang="fr-FR" dirty="0"/>
              <a:t> </a:t>
            </a:r>
            <a:r>
              <a:rPr lang="fr-FR" dirty="0" err="1"/>
              <a:t>RequestDTO</a:t>
            </a:r>
            <a:r>
              <a:rPr lang="fr-FR" dirty="0"/>
              <a:t> </a:t>
            </a:r>
            <a:r>
              <a:rPr lang="fr-FR" dirty="0" err="1"/>
              <a:t>req</a:t>
            </a:r>
            <a:r>
              <a:rPr lang="fr-FR" dirty="0"/>
              <a:t>) {</a:t>
            </a:r>
          </a:p>
          <a:p>
            <a:r>
              <a:rPr lang="fr-FR" dirty="0"/>
              <a:t>         return new …</a:t>
            </a:r>
          </a:p>
          <a:p>
            <a:r>
              <a:rPr lang="fr-FR" dirty="0"/>
              <a:t>     }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49146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30C-2E4C-F789-F35B-DE356951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NodeJs</a:t>
            </a:r>
            <a:r>
              <a:rPr lang="fr-FR" dirty="0"/>
              <a:t> - Express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99D8A4-6EF0-8ACF-B645-93B48B6DBFF0}"/>
              </a:ext>
            </a:extLst>
          </p:cNvPr>
          <p:cNvSpPr txBox="1"/>
          <p:nvPr/>
        </p:nvSpPr>
        <p:spPr>
          <a:xfrm>
            <a:off x="3016156" y="2098675"/>
            <a:ext cx="72151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const</a:t>
            </a:r>
            <a:r>
              <a:rPr lang="fr-FR" sz="2800" dirty="0"/>
              <a:t> express = </a:t>
            </a:r>
            <a:r>
              <a:rPr lang="fr-FR" sz="2800" dirty="0" err="1"/>
              <a:t>require</a:t>
            </a:r>
            <a:r>
              <a:rPr lang="fr-FR" sz="2800" dirty="0"/>
              <a:t>('express’);</a:t>
            </a:r>
          </a:p>
          <a:p>
            <a:r>
              <a:rPr lang="fr-FR" sz="2800" dirty="0" err="1"/>
              <a:t>const</a:t>
            </a:r>
            <a:r>
              <a:rPr lang="fr-FR" sz="2800" dirty="0"/>
              <a:t> app = express();</a:t>
            </a:r>
          </a:p>
          <a:p>
            <a:endParaRPr lang="fr-FR" sz="2800" dirty="0"/>
          </a:p>
          <a:p>
            <a:r>
              <a:rPr lang="fr-FR" sz="2800" dirty="0" err="1"/>
              <a:t>app.get</a:t>
            </a:r>
            <a:r>
              <a:rPr lang="fr-FR" sz="2800" dirty="0"/>
              <a:t>('/', </a:t>
            </a:r>
            <a:r>
              <a:rPr lang="fr-FR" sz="2800" dirty="0" err="1"/>
              <a:t>function</a:t>
            </a:r>
            <a:r>
              <a:rPr lang="fr-FR" sz="2800" dirty="0"/>
              <a:t> (</a:t>
            </a:r>
            <a:r>
              <a:rPr lang="fr-FR" sz="2800" dirty="0" err="1"/>
              <a:t>req</a:t>
            </a:r>
            <a:r>
              <a:rPr lang="fr-FR" sz="2800" dirty="0"/>
              <a:t>, </a:t>
            </a:r>
            <a:r>
              <a:rPr lang="fr-FR" sz="2800" dirty="0" err="1"/>
              <a:t>res</a:t>
            </a:r>
            <a:r>
              <a:rPr lang="fr-FR" sz="2800" dirty="0"/>
              <a:t>) {</a:t>
            </a:r>
          </a:p>
          <a:p>
            <a:r>
              <a:rPr lang="fr-FR" sz="2800" dirty="0"/>
              <a:t>  </a:t>
            </a:r>
            <a:r>
              <a:rPr lang="fr-FR" sz="2800" dirty="0" err="1"/>
              <a:t>res.send</a:t>
            </a:r>
            <a:r>
              <a:rPr lang="fr-FR" sz="2800" dirty="0"/>
              <a:t>({ </a:t>
            </a:r>
            <a:r>
              <a:rPr lang="fr-FR" sz="2800" dirty="0" err="1"/>
              <a:t>some</a:t>
            </a:r>
            <a:r>
              <a:rPr lang="fr-FR" sz="2800" dirty="0"/>
              <a:t>: 'Hello </a:t>
            </a:r>
            <a:r>
              <a:rPr lang="fr-FR" sz="2800" dirty="0" err="1"/>
              <a:t>Json</a:t>
            </a:r>
            <a:r>
              <a:rPr lang="fr-FR" sz="2800" dirty="0"/>
              <a:t> Express’ })</a:t>
            </a:r>
          </a:p>
          <a:p>
            <a:r>
              <a:rPr lang="fr-FR" sz="2800" dirty="0"/>
              <a:t>});</a:t>
            </a:r>
          </a:p>
          <a:p>
            <a:endParaRPr lang="fr-FR" sz="2800" dirty="0"/>
          </a:p>
          <a:p>
            <a:r>
              <a:rPr lang="fr-FR" sz="2800" dirty="0" err="1"/>
              <a:t>app.listen</a:t>
            </a:r>
            <a:r>
              <a:rPr lang="fr-FR" sz="2800" dirty="0"/>
              <a:t>(3000);</a:t>
            </a:r>
          </a:p>
        </p:txBody>
      </p:sp>
    </p:spTree>
    <p:extLst>
      <p:ext uri="{BB962C8B-B14F-4D97-AF65-F5344CB8AC3E}">
        <p14:creationId xmlns:p14="http://schemas.microsoft.com/office/powerpoint/2010/main" val="41305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Mixing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and Dynamic Content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A8C840-FA09-6F3E-A0C3-718F5F2A9B0C}"/>
              </a:ext>
            </a:extLst>
          </p:cNvPr>
          <p:cNvSpPr/>
          <p:nvPr/>
        </p:nvSpPr>
        <p:spPr>
          <a:xfrm>
            <a:off x="6164238" y="254095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7BED4D2-39FB-EC82-3E71-806014E9C5CA}"/>
              </a:ext>
            </a:extLst>
          </p:cNvPr>
          <p:cNvSpPr/>
          <p:nvPr/>
        </p:nvSpPr>
        <p:spPr>
          <a:xfrm>
            <a:off x="3098041" y="2576181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43E8E55-E93A-3E2F-8B56-F488DBDA32A4}"/>
              </a:ext>
            </a:extLst>
          </p:cNvPr>
          <p:cNvSpPr/>
          <p:nvPr/>
        </p:nvSpPr>
        <p:spPr>
          <a:xfrm flipH="1">
            <a:off x="3720968" y="287225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4C44E-44DE-4C01-4FD8-D023A3287ED8}"/>
              </a:ext>
            </a:extLst>
          </p:cNvPr>
          <p:cNvSpPr txBox="1"/>
          <p:nvPr/>
        </p:nvSpPr>
        <p:spPr>
          <a:xfrm>
            <a:off x="2398938" y="2223629"/>
            <a:ext cx="3848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Step</a:t>
            </a:r>
            <a:r>
              <a:rPr lang="fr-FR" sz="2000" dirty="0"/>
              <a:t> 1 : http GET /</a:t>
            </a:r>
            <a:r>
              <a:rPr lang="fr-FR" sz="2000" dirty="0" err="1"/>
              <a:t>static</a:t>
            </a:r>
            <a:r>
              <a:rPr lang="fr-FR" sz="2000" dirty="0"/>
              <a:t>/index.html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A1E653-A427-A116-FEE5-9B05EBCFCD8B}"/>
              </a:ext>
            </a:extLst>
          </p:cNvPr>
          <p:cNvSpPr/>
          <p:nvPr/>
        </p:nvSpPr>
        <p:spPr>
          <a:xfrm>
            <a:off x="183975" y="2567194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54B499-31A1-8C54-C27B-BF7AA848273B}"/>
              </a:ext>
            </a:extLst>
          </p:cNvPr>
          <p:cNvSpPr txBox="1"/>
          <p:nvPr/>
        </p:nvSpPr>
        <p:spPr>
          <a:xfrm>
            <a:off x="6257019" y="2183578"/>
            <a:ext cx="225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Server + </a:t>
            </a:r>
            <a:r>
              <a:rPr lang="fr-FR" dirty="0" err="1"/>
              <a:t>Rest</a:t>
            </a:r>
            <a:r>
              <a:rPr lang="fr-FR" dirty="0"/>
              <a:t> Api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1DD70-C46B-A003-092A-3D91C80C94F4}"/>
              </a:ext>
            </a:extLst>
          </p:cNvPr>
          <p:cNvSpPr txBox="1"/>
          <p:nvPr/>
        </p:nvSpPr>
        <p:spPr>
          <a:xfrm>
            <a:off x="209472" y="2127196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7DE8D13-9722-458F-EE96-81BE6DC2B602}"/>
              </a:ext>
            </a:extLst>
          </p:cNvPr>
          <p:cNvSpPr/>
          <p:nvPr/>
        </p:nvSpPr>
        <p:spPr>
          <a:xfrm>
            <a:off x="3196192" y="437042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7D53A08-95B6-C437-6BB4-1B13FF19398C}"/>
              </a:ext>
            </a:extLst>
          </p:cNvPr>
          <p:cNvSpPr/>
          <p:nvPr/>
        </p:nvSpPr>
        <p:spPr>
          <a:xfrm flipH="1">
            <a:off x="3819119" y="466650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3372E5-1AE0-5DC2-263C-0482138F400C}"/>
              </a:ext>
            </a:extLst>
          </p:cNvPr>
          <p:cNvSpPr txBox="1"/>
          <p:nvPr/>
        </p:nvSpPr>
        <p:spPr>
          <a:xfrm>
            <a:off x="2469793" y="3662541"/>
            <a:ext cx="4076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&lt;html&gt;&lt;script&gt;/</a:t>
            </a:r>
            <a:r>
              <a:rPr lang="fr-FR" sz="2000" dirty="0" err="1"/>
              <a:t>static</a:t>
            </a:r>
            <a:r>
              <a:rPr lang="fr-FR" sz="2000" dirty="0"/>
              <a:t>/app.js&lt;/script&gt;</a:t>
            </a:r>
          </a:p>
          <a:p>
            <a:r>
              <a:rPr lang="fr-FR" sz="2000" dirty="0" err="1"/>
              <a:t>Step</a:t>
            </a:r>
            <a:r>
              <a:rPr lang="fr-FR" sz="2000" dirty="0"/>
              <a:t> 2 : http GET /</a:t>
            </a:r>
            <a:r>
              <a:rPr lang="fr-FR" sz="2000" dirty="0" err="1"/>
              <a:t>static</a:t>
            </a:r>
            <a:r>
              <a:rPr lang="fr-FR" sz="2000" dirty="0"/>
              <a:t>/app.js</a:t>
            </a:r>
          </a:p>
        </p:txBody>
      </p: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id="{0F7B9598-B978-8686-6F0A-27F9728662DC}"/>
              </a:ext>
            </a:extLst>
          </p:cNvPr>
          <p:cNvSpPr/>
          <p:nvPr/>
        </p:nvSpPr>
        <p:spPr>
          <a:xfrm>
            <a:off x="8630672" y="4038049"/>
            <a:ext cx="1216152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9A9A07D-B586-6DBD-2043-E5F2BEDF3AC3}"/>
              </a:ext>
            </a:extLst>
          </p:cNvPr>
          <p:cNvSpPr/>
          <p:nvPr/>
        </p:nvSpPr>
        <p:spPr>
          <a:xfrm flipH="1">
            <a:off x="8574415" y="2185070"/>
            <a:ext cx="1189849" cy="3925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C862E7-F203-6E63-7A92-7DF5396E09DA}"/>
              </a:ext>
            </a:extLst>
          </p:cNvPr>
          <p:cNvSpPr txBox="1"/>
          <p:nvPr/>
        </p:nvSpPr>
        <p:spPr>
          <a:xfrm>
            <a:off x="10809772" y="1606698"/>
            <a:ext cx="10880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</a:t>
            </a:r>
            <a:r>
              <a:rPr lang="fr-FR" sz="1800" dirty="0" err="1"/>
              <a:t>static</a:t>
            </a:r>
            <a:r>
              <a:rPr lang="fr-FR" sz="1800" dirty="0"/>
              <a:t>/**</a:t>
            </a:r>
            <a:endParaRPr lang="fr-FR" dirty="0"/>
          </a:p>
          <a:p>
            <a:r>
              <a:rPr lang="fr-FR" dirty="0"/>
              <a:t>*.html</a:t>
            </a:r>
          </a:p>
          <a:p>
            <a:r>
              <a:rPr lang="fr-FR" dirty="0"/>
              <a:t>*.</a:t>
            </a:r>
            <a:r>
              <a:rPr lang="fr-FR" dirty="0" err="1"/>
              <a:t>js</a:t>
            </a:r>
            <a:endParaRPr lang="fr-FR" dirty="0"/>
          </a:p>
          <a:p>
            <a:r>
              <a:rPr lang="fr-FR" dirty="0"/>
              <a:t>*.</a:t>
            </a:r>
            <a:r>
              <a:rPr lang="fr-FR" dirty="0" err="1"/>
              <a:t>css</a:t>
            </a:r>
            <a:endParaRPr lang="fr-FR" dirty="0"/>
          </a:p>
          <a:p>
            <a:r>
              <a:rPr lang="fr-FR" dirty="0"/>
              <a:t>*.png</a:t>
            </a:r>
          </a:p>
        </p:txBody>
      </p:sp>
      <p:sp>
        <p:nvSpPr>
          <p:cNvPr id="19" name="Cylinder 18">
            <a:extLst>
              <a:ext uri="{FF2B5EF4-FFF2-40B4-BE49-F238E27FC236}">
                <a16:creationId xmlns:a16="http://schemas.microsoft.com/office/drawing/2014/main" id="{44BFFCB9-8C06-A798-2CBB-D5CD3DD67108}"/>
              </a:ext>
            </a:extLst>
          </p:cNvPr>
          <p:cNvSpPr/>
          <p:nvPr/>
        </p:nvSpPr>
        <p:spPr>
          <a:xfrm>
            <a:off x="10809772" y="4307855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FD5A30B7-08D6-8BA6-2F26-5BD06DE25F07}"/>
              </a:ext>
            </a:extLst>
          </p:cNvPr>
          <p:cNvSpPr/>
          <p:nvPr/>
        </p:nvSpPr>
        <p:spPr>
          <a:xfrm>
            <a:off x="3196192" y="5923573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39962A9-6FEA-560C-29B3-B94ACAB15800}"/>
              </a:ext>
            </a:extLst>
          </p:cNvPr>
          <p:cNvSpPr/>
          <p:nvPr/>
        </p:nvSpPr>
        <p:spPr>
          <a:xfrm flipH="1">
            <a:off x="3819119" y="621965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E9F543-2F83-DC9E-9F9B-1B2CAC95BC2D}"/>
              </a:ext>
            </a:extLst>
          </p:cNvPr>
          <p:cNvSpPr txBox="1"/>
          <p:nvPr/>
        </p:nvSpPr>
        <p:spPr>
          <a:xfrm>
            <a:off x="2469793" y="5215687"/>
            <a:ext cx="52375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app.js call </a:t>
            </a:r>
            <a:r>
              <a:rPr lang="fr-FR" sz="2000" dirty="0" err="1"/>
              <a:t>XmlHttpRequest.post</a:t>
            </a:r>
            <a:r>
              <a:rPr lang="fr-FR" sz="2000" dirty="0"/>
              <a:t>({</a:t>
            </a:r>
            <a:r>
              <a:rPr lang="fr-FR" sz="2000" dirty="0" err="1"/>
              <a:t>json</a:t>
            </a:r>
            <a:r>
              <a:rPr lang="fr-FR" sz="2000" dirty="0"/>
              <a:t>})</a:t>
            </a:r>
          </a:p>
          <a:p>
            <a:r>
              <a:rPr lang="fr-FR" sz="2000" dirty="0" err="1"/>
              <a:t>Step</a:t>
            </a:r>
            <a:r>
              <a:rPr lang="fr-FR" sz="2000" dirty="0"/>
              <a:t> 3,4..N : http PUT /api/{</a:t>
            </a:r>
            <a:r>
              <a:rPr lang="fr-FR" sz="2000" dirty="0" err="1"/>
              <a:t>restEndpoint</a:t>
            </a:r>
            <a:r>
              <a:rPr lang="fr-FR" sz="2000" dirty="0"/>
              <a:t>}  {</a:t>
            </a:r>
            <a:r>
              <a:rPr lang="fr-FR" sz="2000" dirty="0" err="1"/>
              <a:t>req</a:t>
            </a:r>
            <a:r>
              <a:rPr lang="fr-FR" sz="2000" dirty="0"/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25D5B-1CB7-C288-D035-22F3C95E9FDA}"/>
              </a:ext>
            </a:extLst>
          </p:cNvPr>
          <p:cNvSpPr txBox="1"/>
          <p:nvPr/>
        </p:nvSpPr>
        <p:spPr>
          <a:xfrm>
            <a:off x="10809772" y="3938523"/>
            <a:ext cx="876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/api/**</a:t>
            </a:r>
            <a:endParaRPr lang="fr-F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655C45-2DE7-4EE8-2D63-CC2CC2A56B0F}"/>
              </a:ext>
            </a:extLst>
          </p:cNvPr>
          <p:cNvSpPr txBox="1"/>
          <p:nvPr/>
        </p:nvSpPr>
        <p:spPr>
          <a:xfrm>
            <a:off x="8574415" y="1712451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670407-375D-5B24-5E47-3718E1D4CAA6}"/>
              </a:ext>
            </a:extLst>
          </p:cNvPr>
          <p:cNvSpPr txBox="1"/>
          <p:nvPr/>
        </p:nvSpPr>
        <p:spPr>
          <a:xfrm>
            <a:off x="8574415" y="3569191"/>
            <a:ext cx="2416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27106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Gateway  … </a:t>
            </a:r>
            <a:r>
              <a:rPr lang="fr-FR" dirty="0" err="1"/>
              <a:t>Ingress</a:t>
            </a:r>
            <a:r>
              <a:rPr lang="fr-FR" dirty="0"/>
              <a:t> Rule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B7D08-EFD1-499B-B447-01A06EE92546}"/>
              </a:ext>
            </a:extLst>
          </p:cNvPr>
          <p:cNvSpPr/>
          <p:nvPr/>
        </p:nvSpPr>
        <p:spPr>
          <a:xfrm>
            <a:off x="7331228" y="4188633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77C72-1965-E65F-C066-394FE7F699F7}"/>
              </a:ext>
            </a:extLst>
          </p:cNvPr>
          <p:cNvSpPr txBox="1"/>
          <p:nvPr/>
        </p:nvSpPr>
        <p:spPr>
          <a:xfrm>
            <a:off x="6949090" y="3490820"/>
            <a:ext cx="3303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 1</a:t>
            </a:r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: Java </a:t>
            </a:r>
            <a:r>
              <a:rPr lang="fr-FR" dirty="0" err="1"/>
              <a:t>springboot</a:t>
            </a:r>
            <a:r>
              <a:rPr lang="fr-FR" dirty="0"/>
              <a:t> in K8s)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C1C94-ED24-FF5D-607A-6378B0489615}"/>
              </a:ext>
            </a:extLst>
          </p:cNvPr>
          <p:cNvSpPr txBox="1"/>
          <p:nvPr/>
        </p:nvSpPr>
        <p:spPr>
          <a:xfrm>
            <a:off x="10265745" y="1630612"/>
            <a:ext cx="10880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</a:t>
            </a:r>
            <a:r>
              <a:rPr lang="fr-FR" sz="1800" dirty="0" err="1"/>
              <a:t>static</a:t>
            </a:r>
            <a:r>
              <a:rPr lang="fr-FR" sz="1800" dirty="0"/>
              <a:t>/**</a:t>
            </a:r>
            <a:endParaRPr lang="fr-FR" dirty="0"/>
          </a:p>
          <a:p>
            <a:r>
              <a:rPr lang="fr-FR" dirty="0"/>
              <a:t>*.html</a:t>
            </a:r>
          </a:p>
          <a:p>
            <a:r>
              <a:rPr lang="fr-FR" dirty="0"/>
              <a:t>*.</a:t>
            </a:r>
            <a:r>
              <a:rPr lang="fr-FR" dirty="0" err="1"/>
              <a:t>js</a:t>
            </a:r>
            <a:endParaRPr lang="fr-FR" dirty="0"/>
          </a:p>
          <a:p>
            <a:r>
              <a:rPr lang="fr-FR" dirty="0"/>
              <a:t>*.</a:t>
            </a:r>
            <a:r>
              <a:rPr lang="fr-FR" dirty="0" err="1"/>
              <a:t>css</a:t>
            </a:r>
            <a:endParaRPr lang="fr-FR" dirty="0"/>
          </a:p>
          <a:p>
            <a:r>
              <a:rPr lang="fr-FR" dirty="0"/>
              <a:t>*.png</a:t>
            </a:r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2195470C-6FE7-2A9E-7570-4EE23CD63035}"/>
              </a:ext>
            </a:extLst>
          </p:cNvPr>
          <p:cNvSpPr/>
          <p:nvPr/>
        </p:nvSpPr>
        <p:spPr>
          <a:xfrm>
            <a:off x="10268524" y="4084000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56ED3-D709-78C0-35B8-E31B5FA35EF6}"/>
              </a:ext>
            </a:extLst>
          </p:cNvPr>
          <p:cNvSpPr txBox="1"/>
          <p:nvPr/>
        </p:nvSpPr>
        <p:spPr>
          <a:xfrm>
            <a:off x="10268524" y="3714668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Db1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6E6313-BE0D-F805-FA4A-D96F48E35588}"/>
              </a:ext>
            </a:extLst>
          </p:cNvPr>
          <p:cNvSpPr txBox="1"/>
          <p:nvPr/>
        </p:nvSpPr>
        <p:spPr>
          <a:xfrm>
            <a:off x="4058890" y="1943900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BE7BE-E5EB-2AF4-E945-80E936385617}"/>
              </a:ext>
            </a:extLst>
          </p:cNvPr>
          <p:cNvSpPr txBox="1"/>
          <p:nvPr/>
        </p:nvSpPr>
        <p:spPr>
          <a:xfrm>
            <a:off x="4122797" y="3577425"/>
            <a:ext cx="258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Rewrite </a:t>
            </a:r>
            <a:r>
              <a:rPr lang="fr-FR" dirty="0" err="1"/>
              <a:t>request</a:t>
            </a:r>
            <a:r>
              <a:rPr lang="fr-FR" dirty="0"/>
              <a:t> to /app1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B511E-D624-BD71-DB4C-BE6FBA7B1773}"/>
              </a:ext>
            </a:extLst>
          </p:cNvPr>
          <p:cNvSpPr/>
          <p:nvPr/>
        </p:nvSpPr>
        <p:spPr>
          <a:xfrm>
            <a:off x="2122723" y="2867274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06BE67-80EA-A305-8F0E-29A4AA6B2635}"/>
              </a:ext>
            </a:extLst>
          </p:cNvPr>
          <p:cNvSpPr/>
          <p:nvPr/>
        </p:nvSpPr>
        <p:spPr>
          <a:xfrm>
            <a:off x="215273" y="308569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28C8BF2-D3CB-42CD-33BC-0C904E8CA7E5}"/>
              </a:ext>
            </a:extLst>
          </p:cNvPr>
          <p:cNvSpPr/>
          <p:nvPr/>
        </p:nvSpPr>
        <p:spPr>
          <a:xfrm flipH="1">
            <a:off x="627636" y="34290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27E410-7234-9D08-5111-DBC78E688E9B}"/>
              </a:ext>
            </a:extLst>
          </p:cNvPr>
          <p:cNvSpPr txBox="1"/>
          <p:nvPr/>
        </p:nvSpPr>
        <p:spPr>
          <a:xfrm>
            <a:off x="6885387" y="1412655"/>
            <a:ext cx="3177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CDN Server </a:t>
            </a:r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 apache, </a:t>
            </a:r>
            <a:r>
              <a:rPr lang="fr-FR" dirty="0" err="1"/>
              <a:t>nginx</a:t>
            </a:r>
            <a:r>
              <a:rPr lang="fr-FR" dirty="0"/>
              <a:t>, </a:t>
            </a:r>
            <a:r>
              <a:rPr lang="fr-FR" dirty="0" err="1"/>
              <a:t>github</a:t>
            </a:r>
            <a:r>
              <a:rPr lang="fr-FR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24376E-D822-8B6D-96D5-9BCE6EA24180}"/>
              </a:ext>
            </a:extLst>
          </p:cNvPr>
          <p:cNvSpPr txBox="1"/>
          <p:nvPr/>
        </p:nvSpPr>
        <p:spPr>
          <a:xfrm>
            <a:off x="4147682" y="5169183"/>
            <a:ext cx="2588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Rewrite </a:t>
            </a:r>
            <a:r>
              <a:rPr lang="fr-FR" dirty="0" err="1"/>
              <a:t>request</a:t>
            </a:r>
            <a:r>
              <a:rPr lang="fr-FR" dirty="0"/>
              <a:t> to /app2 </a:t>
            </a: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9519CA37-3247-AAA0-C90B-9E2279892D5E}"/>
              </a:ext>
            </a:extLst>
          </p:cNvPr>
          <p:cNvSpPr/>
          <p:nvPr/>
        </p:nvSpPr>
        <p:spPr>
          <a:xfrm>
            <a:off x="10268523" y="5679207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A7BE32-3C5C-9CB3-3BA9-F02AC1ABF4BB}"/>
              </a:ext>
            </a:extLst>
          </p:cNvPr>
          <p:cNvSpPr txBox="1"/>
          <p:nvPr/>
        </p:nvSpPr>
        <p:spPr>
          <a:xfrm>
            <a:off x="10243591" y="5258584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Db2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EF883A-69CA-7616-A39F-DF455547FE59}"/>
              </a:ext>
            </a:extLst>
          </p:cNvPr>
          <p:cNvSpPr txBox="1"/>
          <p:nvPr/>
        </p:nvSpPr>
        <p:spPr>
          <a:xfrm>
            <a:off x="236742" y="2604827"/>
            <a:ext cx="1909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3F1615-75E2-1002-027C-8DF7E38BD18D}"/>
              </a:ext>
            </a:extLst>
          </p:cNvPr>
          <p:cNvSpPr txBox="1"/>
          <p:nvPr/>
        </p:nvSpPr>
        <p:spPr>
          <a:xfrm>
            <a:off x="3423982" y="1650768"/>
            <a:ext cx="32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</a:t>
            </a:r>
            <a:r>
              <a:rPr lang="fr-FR" b="1" dirty="0" err="1"/>
              <a:t>static</a:t>
            </a:r>
            <a:r>
              <a:rPr lang="fr-FR" b="1" dirty="0"/>
              <a:t> »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05C4AA-FACF-F9A9-E99B-D6295236D56E}"/>
              </a:ext>
            </a:extLst>
          </p:cNvPr>
          <p:cNvSpPr/>
          <p:nvPr/>
        </p:nvSpPr>
        <p:spPr>
          <a:xfrm>
            <a:off x="7331228" y="5789054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CEAD8-9C80-FB56-1EDC-6C9E03CEDED8}"/>
              </a:ext>
            </a:extLst>
          </p:cNvPr>
          <p:cNvSpPr txBox="1"/>
          <p:nvPr/>
        </p:nvSpPr>
        <p:spPr>
          <a:xfrm>
            <a:off x="6899181" y="5349013"/>
            <a:ext cx="1761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 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DA4D01-3CE4-69CB-0F0D-BD42091D4FCD}"/>
              </a:ext>
            </a:extLst>
          </p:cNvPr>
          <p:cNvSpPr/>
          <p:nvPr/>
        </p:nvSpPr>
        <p:spPr>
          <a:xfrm>
            <a:off x="7331228" y="2205860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5B7B75-0A52-97A6-E52B-CA7FE597577C}"/>
              </a:ext>
            </a:extLst>
          </p:cNvPr>
          <p:cNvSpPr txBox="1"/>
          <p:nvPr/>
        </p:nvSpPr>
        <p:spPr>
          <a:xfrm>
            <a:off x="1672167" y="1990066"/>
            <a:ext cx="1628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Gateway HTTP </a:t>
            </a:r>
          </a:p>
          <a:p>
            <a:r>
              <a:rPr lang="fr-FR" b="1" dirty="0"/>
              <a:t>Server + </a:t>
            </a:r>
            <a:r>
              <a:rPr lang="fr-FR" b="1" dirty="0" err="1"/>
              <a:t>rules</a:t>
            </a:r>
            <a:endParaRPr lang="fr-FR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BD4D5B-4355-F735-E5FC-CB1907F25863}"/>
              </a:ext>
            </a:extLst>
          </p:cNvPr>
          <p:cNvSpPr txBox="1"/>
          <p:nvPr/>
        </p:nvSpPr>
        <p:spPr>
          <a:xfrm>
            <a:off x="932951" y="4042772"/>
            <a:ext cx="28297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Example: </a:t>
            </a:r>
          </a:p>
          <a:p>
            <a:r>
              <a:rPr lang="fr-FR" b="1" dirty="0"/>
              <a:t>route 53 on AWS</a:t>
            </a:r>
          </a:p>
          <a:p>
            <a:r>
              <a:rPr lang="fr-FR" b="1" dirty="0" err="1"/>
              <a:t>Ingress</a:t>
            </a:r>
            <a:r>
              <a:rPr lang="fr-FR" b="1" dirty="0"/>
              <a:t> </a:t>
            </a:r>
            <a:r>
              <a:rPr lang="fr-FR" b="1" dirty="0" err="1"/>
              <a:t>rule</a:t>
            </a:r>
            <a:r>
              <a:rPr lang="fr-FR" b="1" dirty="0"/>
              <a:t> on K8s (+Nginx)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99B21E-C1D2-20BC-3DA8-4FA69BB18030}"/>
              </a:ext>
            </a:extLst>
          </p:cNvPr>
          <p:cNvSpPr txBox="1"/>
          <p:nvPr/>
        </p:nvSpPr>
        <p:spPr>
          <a:xfrm>
            <a:off x="3426760" y="3247986"/>
            <a:ext cx="322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/app1 »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7A96E5-95CA-2EA7-5D9C-2909175B9960}"/>
              </a:ext>
            </a:extLst>
          </p:cNvPr>
          <p:cNvSpPr txBox="1"/>
          <p:nvPr/>
        </p:nvSpPr>
        <p:spPr>
          <a:xfrm>
            <a:off x="3456556" y="5123017"/>
            <a:ext cx="322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/app2 »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485F6E8-9BA8-8AA9-3162-C3EB8167F6C1}"/>
              </a:ext>
            </a:extLst>
          </p:cNvPr>
          <p:cNvSpPr/>
          <p:nvPr/>
        </p:nvSpPr>
        <p:spPr>
          <a:xfrm>
            <a:off x="4638312" y="422638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1ED86E5-224C-0DD7-4A94-82DD8D25F673}"/>
              </a:ext>
            </a:extLst>
          </p:cNvPr>
          <p:cNvSpPr/>
          <p:nvPr/>
        </p:nvSpPr>
        <p:spPr>
          <a:xfrm flipH="1">
            <a:off x="5050675" y="456969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1C352DDF-C253-E9AC-896F-354A2E749B91}"/>
              </a:ext>
            </a:extLst>
          </p:cNvPr>
          <p:cNvSpPr/>
          <p:nvPr/>
        </p:nvSpPr>
        <p:spPr>
          <a:xfrm>
            <a:off x="4638312" y="581551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78BDC8A-D31E-36D9-AF8B-24A012A2761A}"/>
              </a:ext>
            </a:extLst>
          </p:cNvPr>
          <p:cNvSpPr/>
          <p:nvPr/>
        </p:nvSpPr>
        <p:spPr>
          <a:xfrm flipH="1">
            <a:off x="5050675" y="615881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2A7F5057-CDA5-C77E-90EC-FF2A8396F5B9}"/>
              </a:ext>
            </a:extLst>
          </p:cNvPr>
          <p:cNvSpPr/>
          <p:nvPr/>
        </p:nvSpPr>
        <p:spPr>
          <a:xfrm rot="13761183">
            <a:off x="2893217" y="264533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5562F869-E097-C66B-CD43-DB61AF482017}"/>
              </a:ext>
            </a:extLst>
          </p:cNvPr>
          <p:cNvSpPr/>
          <p:nvPr/>
        </p:nvSpPr>
        <p:spPr>
          <a:xfrm rot="17449833">
            <a:off x="2938041" y="313973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C57869D-DC5A-79AC-362F-021D1D114EDD}"/>
              </a:ext>
            </a:extLst>
          </p:cNvPr>
          <p:cNvSpPr/>
          <p:nvPr/>
        </p:nvSpPr>
        <p:spPr>
          <a:xfrm rot="19721557">
            <a:off x="2822774" y="341080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76EEB9D2-1226-D794-B1F3-9301CADD1949}"/>
              </a:ext>
            </a:extLst>
          </p:cNvPr>
          <p:cNvSpPr/>
          <p:nvPr/>
        </p:nvSpPr>
        <p:spPr>
          <a:xfrm>
            <a:off x="4635261" y="232317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7E037E6F-90DD-F0AF-C7C5-C5F08D24BDCF}"/>
              </a:ext>
            </a:extLst>
          </p:cNvPr>
          <p:cNvSpPr/>
          <p:nvPr/>
        </p:nvSpPr>
        <p:spPr>
          <a:xfrm flipH="1">
            <a:off x="5047624" y="266647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7361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B37C4-67B4-BDE6-D8FD-3F1840BB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8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in </a:t>
            </a:r>
            <a:r>
              <a:rPr lang="fr-FR" dirty="0" err="1"/>
              <a:t>Angular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Environment</a:t>
            </a:r>
            <a:r>
              <a:rPr lang="fr-FR" dirty="0"/>
              <a:t> ..</a:t>
            </a:r>
            <a:br>
              <a:rPr lang="fr-FR" dirty="0"/>
            </a:br>
            <a:r>
              <a:rPr lang="fr-FR" dirty="0"/>
              <a:t>« </a:t>
            </a:r>
            <a:r>
              <a:rPr lang="fr-FR" dirty="0" err="1"/>
              <a:t>Ng</a:t>
            </a:r>
            <a:r>
              <a:rPr lang="fr-FR" dirty="0"/>
              <a:t> serve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F816B8-24CC-0265-9D81-A79447A24C4B}"/>
              </a:ext>
            </a:extLst>
          </p:cNvPr>
          <p:cNvSpPr txBox="1"/>
          <p:nvPr/>
        </p:nvSpPr>
        <p:spPr>
          <a:xfrm>
            <a:off x="2452689" y="2219326"/>
            <a:ext cx="819262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« </a:t>
            </a:r>
            <a:r>
              <a:rPr lang="fr-FR" sz="2400" dirty="0" err="1"/>
              <a:t>Ng</a:t>
            </a:r>
            <a:r>
              <a:rPr lang="fr-FR" sz="2400" dirty="0"/>
              <a:t> serve »   has 1 , 2 or 3  </a:t>
            </a:r>
            <a:r>
              <a:rPr lang="fr-FR" sz="2400" dirty="0" err="1"/>
              <a:t>roles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1 :  basic </a:t>
            </a:r>
            <a:r>
              <a:rPr lang="fr-FR" sz="2400" dirty="0" err="1"/>
              <a:t>development</a:t>
            </a:r>
            <a:r>
              <a:rPr lang="fr-FR" sz="2400" dirty="0"/>
              <a:t>:  serve </a:t>
            </a:r>
            <a:r>
              <a:rPr lang="fr-FR" sz="2400" b="1" dirty="0" err="1"/>
              <a:t>static</a:t>
            </a:r>
            <a:r>
              <a:rPr lang="fr-FR" sz="2400" b="1" dirty="0"/>
              <a:t> local files </a:t>
            </a:r>
            <a:br>
              <a:rPr lang="fr-FR" sz="2400" dirty="0"/>
            </a:br>
            <a:r>
              <a:rPr lang="fr-FR" sz="2400" dirty="0"/>
              <a:t>               (*.html, *.</a:t>
            </a:r>
            <a:r>
              <a:rPr lang="fr-FR" sz="2400" dirty="0" err="1"/>
              <a:t>js</a:t>
            </a:r>
            <a:r>
              <a:rPr lang="fr-FR" sz="2400" dirty="0"/>
              <a:t>, *.</a:t>
            </a:r>
            <a:r>
              <a:rPr lang="fr-FR" sz="2400" dirty="0" err="1"/>
              <a:t>css</a:t>
            </a:r>
            <a:r>
              <a:rPr lang="fr-FR" sz="2400" dirty="0"/>
              <a:t> … </a:t>
            </a:r>
            <a:r>
              <a:rPr lang="fr-FR" sz="2400" dirty="0" err="1"/>
              <a:t>compiled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 *.html, *.</a:t>
            </a:r>
            <a:r>
              <a:rPr lang="fr-FR" sz="2400" dirty="0" err="1"/>
              <a:t>ts</a:t>
            </a:r>
            <a:r>
              <a:rPr lang="fr-FR" sz="2400" dirty="0"/>
              <a:t>, *.</a:t>
            </a:r>
            <a:r>
              <a:rPr lang="fr-FR" sz="2400" dirty="0" err="1"/>
              <a:t>sccs</a:t>
            </a:r>
            <a:r>
              <a:rPr lang="fr-FR" sz="2400" dirty="0"/>
              <a:t> )</a:t>
            </a:r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2 : for unit </a:t>
            </a:r>
            <a:r>
              <a:rPr lang="fr-FR" sz="2400" dirty="0" err="1"/>
              <a:t>testing</a:t>
            </a:r>
            <a:r>
              <a:rPr lang="fr-FR" sz="2400" dirty="0"/>
              <a:t> « </a:t>
            </a:r>
            <a:r>
              <a:rPr lang="fr-FR" sz="2400" b="1" dirty="0" err="1"/>
              <a:t>mock</a:t>
            </a:r>
            <a:r>
              <a:rPr lang="fr-FR" sz="2400" b="1" dirty="0"/>
              <a:t> server </a:t>
            </a:r>
            <a:r>
              <a:rPr lang="fr-FR" sz="2400" dirty="0"/>
              <a:t>»</a:t>
            </a:r>
            <a:br>
              <a:rPr lang="fr-FR" sz="2400" dirty="0"/>
            </a:br>
            <a:r>
              <a:rPr lang="fr-FR" sz="2400" dirty="0"/>
              <a:t>               </a:t>
            </a:r>
            <a:r>
              <a:rPr lang="fr-FR" sz="2400" dirty="0" err="1"/>
              <a:t>requests</a:t>
            </a:r>
            <a:r>
              <a:rPr lang="fr-FR" sz="2400" dirty="0"/>
              <a:t> in *.</a:t>
            </a:r>
            <a:r>
              <a:rPr lang="fr-FR" sz="2400" dirty="0" err="1"/>
              <a:t>json</a:t>
            </a:r>
            <a:r>
              <a:rPr lang="fr-FR" sz="2400" dirty="0"/>
              <a:t> /api/*    in  app/server/*.</a:t>
            </a:r>
            <a:r>
              <a:rPr lang="fr-FR" sz="2400" dirty="0" err="1"/>
              <a:t>ts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3 : </a:t>
            </a:r>
            <a:r>
              <a:rPr lang="fr-FR" sz="2400" b="1" dirty="0"/>
              <a:t>proxy to backend</a:t>
            </a:r>
            <a:r>
              <a:rPr lang="fr-FR" sz="2400" dirty="0"/>
              <a:t> (</a:t>
            </a:r>
            <a:r>
              <a:rPr lang="fr-FR" sz="2400" dirty="0" err="1"/>
              <a:t>eg</a:t>
            </a:r>
            <a:r>
              <a:rPr lang="fr-FR" sz="2400" dirty="0"/>
              <a:t>. java)</a:t>
            </a:r>
          </a:p>
          <a:p>
            <a:r>
              <a:rPr lang="fr-FR" sz="2400" dirty="0"/>
              <a:t>              </a:t>
            </a:r>
            <a:r>
              <a:rPr lang="fr-FR" sz="2400" dirty="0" err="1"/>
              <a:t>requests</a:t>
            </a:r>
            <a:r>
              <a:rPr lang="fr-FR" sz="2400" dirty="0"/>
              <a:t> in *.</a:t>
            </a:r>
            <a:r>
              <a:rPr lang="fr-FR" sz="2400" dirty="0" err="1"/>
              <a:t>json</a:t>
            </a:r>
            <a:r>
              <a:rPr lang="fr-FR" sz="2400" dirty="0"/>
              <a:t>  /api/*     </a:t>
            </a:r>
            <a:r>
              <a:rPr lang="fr-FR" sz="2400" dirty="0" err="1"/>
              <a:t>redirected</a:t>
            </a:r>
            <a:r>
              <a:rPr lang="fr-FR" sz="2400" dirty="0"/>
              <a:t> to backend api</a:t>
            </a:r>
          </a:p>
        </p:txBody>
      </p:sp>
    </p:spTree>
    <p:extLst>
      <p:ext uri="{BB962C8B-B14F-4D97-AF65-F5344CB8AC3E}">
        <p14:creationId xmlns:p14="http://schemas.microsoft.com/office/powerpoint/2010/main" val="577579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0013-69A5-794F-32AD-4AC9AC799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https://developer.mozilla.org/en-US/docs/</a:t>
            </a:r>
            <a:br>
              <a:rPr lang="fr-FR" dirty="0"/>
            </a:br>
            <a:r>
              <a:rPr lang="fr-FR" dirty="0"/>
              <a:t>Web/HTTP/</a:t>
            </a:r>
            <a:r>
              <a:rPr lang="fr-FR" dirty="0" err="1"/>
              <a:t>Overview</a:t>
            </a: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398956-9E52-8CE5-75FB-02168B33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413" y="1743366"/>
            <a:ext cx="6626225" cy="4749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9996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AC004-A102-2EE9-8F03-7E339D40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677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hlinkClick r:id="rId2"/>
              </a:rPr>
              <a:t>https://angular.io/cli/serve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B0336-5E98-5A94-6996-94979562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1635803"/>
            <a:ext cx="9376867" cy="44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6781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B11B7-C92B-72BF-71C9-533FA9F2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7467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pre-requisite</a:t>
            </a:r>
            <a:r>
              <a:rPr lang="fr-FR" dirty="0"/>
              <a:t>) </a:t>
            </a:r>
            <a:r>
              <a:rPr lang="fr-FR" dirty="0" err="1"/>
              <a:t>npm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-g @angular/cli</a:t>
            </a:r>
            <a:br>
              <a:rPr lang="fr-FR" dirty="0"/>
            </a:br>
            <a:r>
              <a:rPr lang="fr-FR" dirty="0" err="1"/>
              <a:t>ng</a:t>
            </a:r>
            <a:r>
              <a:rPr lang="fr-FR" dirty="0"/>
              <a:t> new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7893E-4F53-1CDA-05B7-0DFACFCAE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80" y="1377153"/>
            <a:ext cx="8009314" cy="37417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6DD87A-043F-4C1D-E1A5-3447BF7BE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661" y="837960"/>
            <a:ext cx="3562659" cy="552497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B3B3058-6ED8-2D50-84C7-E54B8C99FCEC}"/>
              </a:ext>
            </a:extLst>
          </p:cNvPr>
          <p:cNvSpPr/>
          <p:nvPr/>
        </p:nvSpPr>
        <p:spPr>
          <a:xfrm>
            <a:off x="7920037" y="2840831"/>
            <a:ext cx="790575" cy="81438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75660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7F6B-9D64-559F-3765-A735215D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   =&gt; http://localhost:4200 </a:t>
            </a:r>
            <a:br>
              <a:rPr lang="fr-FR" dirty="0"/>
            </a:br>
            <a:r>
              <a:rPr lang="fr-FR" dirty="0"/>
              <a:t>… live-</a:t>
            </a:r>
            <a:r>
              <a:rPr lang="fr-FR" dirty="0" err="1"/>
              <a:t>reload</a:t>
            </a:r>
            <a:r>
              <a:rPr lang="fr-FR" dirty="0"/>
              <a:t> on *.html, *.</a:t>
            </a:r>
            <a:r>
              <a:rPr lang="fr-FR" dirty="0" err="1"/>
              <a:t>ts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5F057-E043-98C3-58AF-DE0B4ED9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1942940"/>
            <a:ext cx="10409822" cy="367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055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C89D-9159-90E3-8A65-F3391282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1601"/>
            <a:ext cx="10515600" cy="1668463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Demo</a:t>
            </a:r>
            <a:br>
              <a:rPr lang="fr-FR" dirty="0"/>
            </a:br>
            <a:r>
              <a:rPr lang="fr-FR" dirty="0" err="1"/>
              <a:t>IntelliJ</a:t>
            </a:r>
            <a:r>
              <a:rPr lang="fr-FR" dirty="0"/>
              <a:t> (</a:t>
            </a:r>
            <a:r>
              <a:rPr lang="fr-FR" dirty="0" err="1"/>
              <a:t>left</a:t>
            </a:r>
            <a:r>
              <a:rPr lang="fr-FR" dirty="0"/>
              <a:t>) + Chrome (right) + </a:t>
            </a:r>
            <a:r>
              <a:rPr lang="fr-FR" dirty="0" err="1"/>
              <a:t>ng</a:t>
            </a:r>
            <a:r>
              <a:rPr lang="fr-FR" dirty="0"/>
              <a:t> serve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DD7CD-B327-E078-161E-E6BE0494D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13" y="1507807"/>
            <a:ext cx="9753600" cy="517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0330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9AD6E-880B-899F-BC6C-8F3DB70C9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… Live </a:t>
            </a:r>
            <a:r>
              <a:rPr lang="fr-FR" dirty="0" err="1"/>
              <a:t>reload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96476-CEA0-3B31-46F3-4FD7A773D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10" y="1119810"/>
            <a:ext cx="10515601" cy="559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752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CEFEF-B288-FECC-005C-2CF990692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Live </a:t>
            </a:r>
            <a:r>
              <a:rPr lang="fr-FR" dirty="0" err="1"/>
              <a:t>Reload</a:t>
            </a:r>
            <a:r>
              <a:rPr lang="fr-FR" dirty="0"/>
              <a:t> …  --</a:t>
            </a:r>
            <a:r>
              <a:rPr lang="fr-FR" dirty="0" err="1"/>
              <a:t>watch</a:t>
            </a:r>
            <a:r>
              <a:rPr lang="fr-FR" dirty="0"/>
              <a:t>  and compile 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37609-DCDE-AC27-9107-F2F9B53A5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17" y="1592938"/>
            <a:ext cx="7025488" cy="367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5331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E948-C2B1-0D2B-D151-542CC2CA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live-</a:t>
            </a:r>
            <a:r>
              <a:rPr lang="fr-FR" dirty="0" err="1"/>
              <a:t>reload</a:t>
            </a:r>
            <a:r>
              <a:rPr lang="fr-FR" dirty="0"/>
              <a:t> … </a:t>
            </a:r>
            <a:r>
              <a:rPr lang="fr-FR" dirty="0" err="1"/>
              <a:t>when</a:t>
            </a:r>
            <a:r>
              <a:rPr lang="fr-FR" dirty="0"/>
              <a:t> compile </a:t>
            </a:r>
            <a:r>
              <a:rPr lang="fr-FR" dirty="0" err="1"/>
              <a:t>error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836787-3271-D682-0EDF-AAAA2EF3A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812044"/>
            <a:ext cx="9105900" cy="483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758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938-FD9F-67F2-6706-784583D1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53800" cy="1325563"/>
          </a:xfrm>
        </p:spPr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serve…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« app/server/*</a:t>
            </a:r>
            <a:r>
              <a:rPr lang="fr-FR" dirty="0" err="1"/>
              <a:t>ts</a:t>
            </a:r>
            <a:r>
              <a:rPr lang="fr-FR" dirty="0"/>
              <a:t>, *.</a:t>
            </a:r>
            <a:r>
              <a:rPr lang="fr-FR" dirty="0" err="1"/>
              <a:t>json</a:t>
            </a:r>
            <a:r>
              <a:rPr lang="fr-FR" dirty="0"/>
              <a:t> 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FA94-8E2C-8207-6088-20B074B92C5E}"/>
              </a:ext>
            </a:extLst>
          </p:cNvPr>
          <p:cNvSpPr txBox="1"/>
          <p:nvPr/>
        </p:nvSpPr>
        <p:spPr>
          <a:xfrm>
            <a:off x="1047750" y="2109787"/>
            <a:ext cx="9395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Because</a:t>
            </a:r>
            <a:r>
              <a:rPr lang="fr-FR" sz="2400" dirty="0"/>
              <a:t> …</a:t>
            </a:r>
          </a:p>
          <a:p>
            <a:r>
              <a:rPr lang="fr-FR" sz="2400" dirty="0"/>
              <a:t>Web </a:t>
            </a:r>
            <a:r>
              <a:rPr lang="fr-FR" sz="2400" dirty="0" err="1"/>
              <a:t>developper</a:t>
            </a:r>
            <a:r>
              <a:rPr lang="fr-FR" sz="2400" dirty="0"/>
              <a:t>/designer can start </a:t>
            </a:r>
            <a:r>
              <a:rPr lang="fr-FR" sz="2400" dirty="0" err="1"/>
              <a:t>working</a:t>
            </a:r>
            <a:r>
              <a:rPr lang="fr-FR" sz="2400" dirty="0"/>
              <a:t> in </a:t>
            </a:r>
            <a:r>
              <a:rPr lang="fr-FR" sz="2400" dirty="0" err="1"/>
              <a:t>parallel</a:t>
            </a:r>
            <a:r>
              <a:rPr lang="fr-FR" sz="2400" dirty="0"/>
              <a:t> </a:t>
            </a:r>
            <a:r>
              <a:rPr lang="fr-FR" sz="2400" dirty="0" err="1"/>
              <a:t>without</a:t>
            </a:r>
            <a:r>
              <a:rPr lang="fr-FR" sz="2400" dirty="0"/>
              <a:t> backend 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6FE6E-EF46-E37E-D19B-0526E893383A}"/>
              </a:ext>
            </a:extLst>
          </p:cNvPr>
          <p:cNvSpPr/>
          <p:nvPr/>
        </p:nvSpPr>
        <p:spPr>
          <a:xfrm>
            <a:off x="3289535" y="4391274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8F4CD60-C8DE-2B02-2C79-FC80A78292EA}"/>
              </a:ext>
            </a:extLst>
          </p:cNvPr>
          <p:cNvSpPr/>
          <p:nvPr/>
        </p:nvSpPr>
        <p:spPr>
          <a:xfrm>
            <a:off x="1382085" y="460969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2C80AC-0C95-542F-CE98-8515F5968A89}"/>
              </a:ext>
            </a:extLst>
          </p:cNvPr>
          <p:cNvSpPr/>
          <p:nvPr/>
        </p:nvSpPr>
        <p:spPr>
          <a:xfrm flipH="1">
            <a:off x="1794448" y="49530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47790B-E9AF-184F-4D14-ADC0A82E02E2}"/>
              </a:ext>
            </a:extLst>
          </p:cNvPr>
          <p:cNvSpPr txBox="1"/>
          <p:nvPr/>
        </p:nvSpPr>
        <p:spPr>
          <a:xfrm>
            <a:off x="3102359" y="3837276"/>
            <a:ext cx="98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ng</a:t>
            </a:r>
            <a:r>
              <a:rPr lang="fr-FR" b="1" dirty="0"/>
              <a:t> serve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49CDDED-9689-6D89-1606-70046FAB1BF3}"/>
              </a:ext>
            </a:extLst>
          </p:cNvPr>
          <p:cNvSpPr/>
          <p:nvPr/>
        </p:nvSpPr>
        <p:spPr>
          <a:xfrm rot="13761183">
            <a:off x="4060029" y="416933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E2FAFB3-EB2A-F588-CC5B-6A36E4243343}"/>
              </a:ext>
            </a:extLst>
          </p:cNvPr>
          <p:cNvSpPr/>
          <p:nvPr/>
        </p:nvSpPr>
        <p:spPr>
          <a:xfrm rot="17449833">
            <a:off x="4104853" y="466373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66794A-2067-198D-FE0F-8FE6CD35363B}"/>
              </a:ext>
            </a:extLst>
          </p:cNvPr>
          <p:cNvSpPr txBox="1"/>
          <p:nvPr/>
        </p:nvSpPr>
        <p:spPr>
          <a:xfrm>
            <a:off x="4887038" y="402194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static</a:t>
            </a:r>
            <a:r>
              <a:rPr lang="fr-FR" dirty="0"/>
              <a:t> *.html,*.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C99F-85A4-804D-3BE7-BE2EB4CF2390}"/>
              </a:ext>
            </a:extLst>
          </p:cNvPr>
          <p:cNvSpPr txBox="1"/>
          <p:nvPr/>
        </p:nvSpPr>
        <p:spPr>
          <a:xfrm>
            <a:off x="4887038" y="4917322"/>
            <a:ext cx="3041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app/server/</a:t>
            </a:r>
          </a:p>
          <a:p>
            <a:r>
              <a:rPr lang="fr-FR" dirty="0"/>
              <a:t>     *.</a:t>
            </a:r>
            <a:r>
              <a:rPr lang="fr-FR" dirty="0" err="1"/>
              <a:t>ts</a:t>
            </a:r>
            <a:endParaRPr lang="fr-FR" dirty="0"/>
          </a:p>
          <a:p>
            <a:r>
              <a:rPr lang="fr-FR" dirty="0"/>
              <a:t>     </a:t>
            </a:r>
            <a:r>
              <a:rPr lang="fr-FR" dirty="0" err="1"/>
              <a:t>static</a:t>
            </a:r>
            <a:r>
              <a:rPr lang="fr-FR" dirty="0"/>
              <a:t> *.</a:t>
            </a:r>
            <a:r>
              <a:rPr lang="fr-FR" dirty="0" err="1"/>
              <a:t>json</a:t>
            </a:r>
            <a:r>
              <a:rPr lang="fr-FR" dirty="0"/>
              <a:t>  </a:t>
            </a:r>
            <a:r>
              <a:rPr lang="fr-FR" dirty="0" err="1"/>
              <a:t>response</a:t>
            </a:r>
            <a:r>
              <a:rPr lang="fr-FR" dirty="0"/>
              <a:t> body</a:t>
            </a:r>
          </a:p>
        </p:txBody>
      </p:sp>
      <p:sp>
        <p:nvSpPr>
          <p:cNvPr id="12" name="Rectangle: Folded Corner 11">
            <a:extLst>
              <a:ext uri="{FF2B5EF4-FFF2-40B4-BE49-F238E27FC236}">
                <a16:creationId xmlns:a16="http://schemas.microsoft.com/office/drawing/2014/main" id="{63D884D3-E305-84C4-A17F-A66F8991938D}"/>
              </a:ext>
            </a:extLst>
          </p:cNvPr>
          <p:cNvSpPr/>
          <p:nvPr/>
        </p:nvSpPr>
        <p:spPr>
          <a:xfrm>
            <a:off x="8013360" y="53885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Folded Corner 12">
            <a:extLst>
              <a:ext uri="{FF2B5EF4-FFF2-40B4-BE49-F238E27FC236}">
                <a16:creationId xmlns:a16="http://schemas.microsoft.com/office/drawing/2014/main" id="{69B4C35B-EC0C-FF06-A0FF-C2BF24CBB831}"/>
              </a:ext>
            </a:extLst>
          </p:cNvPr>
          <p:cNvSpPr/>
          <p:nvPr/>
        </p:nvSpPr>
        <p:spPr>
          <a:xfrm>
            <a:off x="8165760" y="55409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: Folded Corner 13">
            <a:extLst>
              <a:ext uri="{FF2B5EF4-FFF2-40B4-BE49-F238E27FC236}">
                <a16:creationId xmlns:a16="http://schemas.microsoft.com/office/drawing/2014/main" id="{E768DE00-9EC7-A062-4A86-49C167C5D362}"/>
              </a:ext>
            </a:extLst>
          </p:cNvPr>
          <p:cNvSpPr/>
          <p:nvPr/>
        </p:nvSpPr>
        <p:spPr>
          <a:xfrm>
            <a:off x="8318160" y="56933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Folded Corner 14">
            <a:extLst>
              <a:ext uri="{FF2B5EF4-FFF2-40B4-BE49-F238E27FC236}">
                <a16:creationId xmlns:a16="http://schemas.microsoft.com/office/drawing/2014/main" id="{79CC3B6F-5F93-09DB-0116-7AB9A0D90DDF}"/>
              </a:ext>
            </a:extLst>
          </p:cNvPr>
          <p:cNvSpPr/>
          <p:nvPr/>
        </p:nvSpPr>
        <p:spPr>
          <a:xfrm>
            <a:off x="8470560" y="58457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Folded Corner 15">
            <a:extLst>
              <a:ext uri="{FF2B5EF4-FFF2-40B4-BE49-F238E27FC236}">
                <a16:creationId xmlns:a16="http://schemas.microsoft.com/office/drawing/2014/main" id="{AC5AFB79-750C-50E9-E96A-840D87107AD7}"/>
              </a:ext>
            </a:extLst>
          </p:cNvPr>
          <p:cNvSpPr/>
          <p:nvPr/>
        </p:nvSpPr>
        <p:spPr>
          <a:xfrm>
            <a:off x="8622960" y="59981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38B5F6-2614-EA79-FB5C-5E5B370E4AC8}"/>
              </a:ext>
            </a:extLst>
          </p:cNvPr>
          <p:cNvSpPr txBox="1"/>
          <p:nvPr/>
        </p:nvSpPr>
        <p:spPr>
          <a:xfrm>
            <a:off x="8765835" y="5293464"/>
            <a:ext cx="326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/entity1}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D0F1D6-AC72-4F99-8415-3EEABF4ACD66}"/>
              </a:ext>
            </a:extLst>
          </p:cNvPr>
          <p:cNvSpPr txBox="1"/>
          <p:nvPr/>
        </p:nvSpPr>
        <p:spPr>
          <a:xfrm>
            <a:off x="9004906" y="5588043"/>
            <a:ext cx="326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/entity2}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484253-6BF2-69C0-7D6D-340D3D375F3D}"/>
              </a:ext>
            </a:extLst>
          </p:cNvPr>
          <p:cNvSpPr txBox="1"/>
          <p:nvPr/>
        </p:nvSpPr>
        <p:spPr>
          <a:xfrm>
            <a:off x="9004906" y="5998131"/>
            <a:ext cx="338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/query1}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2312AE-7B3B-67CB-4697-D21D689D8A69}"/>
              </a:ext>
            </a:extLst>
          </p:cNvPr>
          <p:cNvSpPr/>
          <p:nvPr/>
        </p:nvSpPr>
        <p:spPr>
          <a:xfrm>
            <a:off x="8268211" y="4006855"/>
            <a:ext cx="944327" cy="6845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E9C0C-4C2B-CDB6-230B-C6EE4AC5FC77}"/>
              </a:ext>
            </a:extLst>
          </p:cNvPr>
          <p:cNvSpPr txBox="1"/>
          <p:nvPr/>
        </p:nvSpPr>
        <p:spPr>
          <a:xfrm>
            <a:off x="8028610" y="3662376"/>
            <a:ext cx="1423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Real backend</a:t>
            </a: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ECA71646-4BA5-EB34-71A0-18DF037BE30A}"/>
              </a:ext>
            </a:extLst>
          </p:cNvPr>
          <p:cNvSpPr/>
          <p:nvPr/>
        </p:nvSpPr>
        <p:spPr>
          <a:xfrm rot="18871349">
            <a:off x="8355234" y="3969198"/>
            <a:ext cx="770277" cy="766280"/>
          </a:xfrm>
          <a:prstGeom prst="plus">
            <a:avLst>
              <a:gd name="adj" fmla="val 45702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379725-83ED-EB01-F722-BB31D19EFD78}"/>
              </a:ext>
            </a:extLst>
          </p:cNvPr>
          <p:cNvSpPr txBox="1"/>
          <p:nvPr/>
        </p:nvSpPr>
        <p:spPr>
          <a:xfrm>
            <a:off x="9283597" y="3957312"/>
            <a:ext cx="25492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@Get(« /</a:t>
            </a:r>
            <a:r>
              <a:rPr lang="fr-FR" dirty="0" err="1"/>
              <a:t>path</a:t>
            </a:r>
            <a:r>
              <a:rPr lang="fr-FR" dirty="0"/>
              <a:t>/entity1 »</a:t>
            </a:r>
          </a:p>
          <a:p>
            <a:r>
              <a:rPr lang="fr-FR" dirty="0"/>
              <a:t>handler() { </a:t>
            </a:r>
          </a:p>
          <a:p>
            <a:r>
              <a:rPr lang="fr-FR" dirty="0"/>
              <a:t>  NOT IMPLEMENTED YET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66707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938-FD9F-67F2-6706-784583D1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53800" cy="1325563"/>
          </a:xfrm>
        </p:spPr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serve… </a:t>
            </a:r>
            <a:r>
              <a:rPr lang="fr-FR" dirty="0" err="1"/>
              <a:t>why</a:t>
            </a:r>
            <a:r>
              <a:rPr lang="fr-FR" dirty="0"/>
              <a:t> Proxy to /api/**  ?</a:t>
            </a:r>
            <a:br>
              <a:rPr lang="fr-FR" dirty="0"/>
            </a:br>
            <a:r>
              <a:rPr lang="fr-FR" dirty="0"/>
              <a:t>=&gt; CORS Origin </a:t>
            </a:r>
            <a:r>
              <a:rPr lang="fr-FR" dirty="0" err="1"/>
              <a:t>problem</a:t>
            </a:r>
            <a:r>
              <a:rPr lang="fr-FR" dirty="0"/>
              <a:t> 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FA94-8E2C-8207-6088-20B074B92C5E}"/>
              </a:ext>
            </a:extLst>
          </p:cNvPr>
          <p:cNvSpPr txBox="1"/>
          <p:nvPr/>
        </p:nvSpPr>
        <p:spPr>
          <a:xfrm>
            <a:off x="267316" y="1922030"/>
            <a:ext cx="12323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Because</a:t>
            </a:r>
            <a:r>
              <a:rPr lang="fr-FR" sz="2400" dirty="0"/>
              <a:t> …</a:t>
            </a:r>
            <a:br>
              <a:rPr lang="fr-FR" sz="2400" dirty="0"/>
            </a:br>
            <a:r>
              <a:rPr lang="fr-FR" sz="2400" dirty="0"/>
              <a:t>Web Browser blocks calls to « http://localhost</a:t>
            </a:r>
            <a:r>
              <a:rPr lang="fr-FR" sz="2400" b="1" dirty="0">
                <a:solidFill>
                  <a:srgbClr val="FF0000"/>
                </a:solidFill>
              </a:rPr>
              <a:t>:8080</a:t>
            </a:r>
            <a:r>
              <a:rPr lang="fr-FR" sz="2400" dirty="0"/>
              <a:t>/api/** » </a:t>
            </a:r>
          </a:p>
          <a:p>
            <a:r>
              <a:rPr lang="fr-FR" sz="2400" dirty="0"/>
              <a:t>not </a:t>
            </a:r>
            <a:r>
              <a:rPr lang="fr-FR" sz="2400" dirty="0" err="1"/>
              <a:t>comming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same</a:t>
            </a:r>
            <a:r>
              <a:rPr lang="fr-FR" sz="2400" dirty="0"/>
              <a:t> « </a:t>
            </a:r>
            <a:r>
              <a:rPr lang="fr-FR" sz="2400" dirty="0" err="1"/>
              <a:t>origin</a:t>
            </a:r>
            <a:r>
              <a:rPr lang="fr-FR" sz="2400" dirty="0"/>
              <a:t> </a:t>
            </a:r>
            <a:r>
              <a:rPr lang="fr-FR" sz="2400" dirty="0" err="1"/>
              <a:t>domain</a:t>
            </a:r>
            <a:r>
              <a:rPr lang="fr-FR" sz="2400" dirty="0"/>
              <a:t> »  as « http://localhost</a:t>
            </a:r>
            <a:r>
              <a:rPr lang="fr-FR" sz="2400" b="1" dirty="0">
                <a:solidFill>
                  <a:srgbClr val="00B050"/>
                </a:solidFill>
              </a:rPr>
              <a:t>:4000</a:t>
            </a:r>
            <a:r>
              <a:rPr lang="fr-FR" sz="2400" dirty="0"/>
              <a:t>/index.html » «app.js » 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6FE6E-EF46-E37E-D19B-0526E893383A}"/>
              </a:ext>
            </a:extLst>
          </p:cNvPr>
          <p:cNvSpPr/>
          <p:nvPr/>
        </p:nvSpPr>
        <p:spPr>
          <a:xfrm>
            <a:off x="4531464" y="3907699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8F4CD60-C8DE-2B02-2C79-FC80A78292EA}"/>
              </a:ext>
            </a:extLst>
          </p:cNvPr>
          <p:cNvSpPr/>
          <p:nvPr/>
        </p:nvSpPr>
        <p:spPr>
          <a:xfrm>
            <a:off x="2553031" y="5375084"/>
            <a:ext cx="3294236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47790B-E9AF-184F-4D14-ADC0A82E02E2}"/>
              </a:ext>
            </a:extLst>
          </p:cNvPr>
          <p:cNvSpPr txBox="1"/>
          <p:nvPr/>
        </p:nvSpPr>
        <p:spPr>
          <a:xfrm>
            <a:off x="4344288" y="3353701"/>
            <a:ext cx="98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ng</a:t>
            </a:r>
            <a:r>
              <a:rPr lang="fr-FR" b="1" dirty="0"/>
              <a:t> serve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49CDDED-9689-6D89-1606-70046FAB1BF3}"/>
              </a:ext>
            </a:extLst>
          </p:cNvPr>
          <p:cNvSpPr/>
          <p:nvPr/>
        </p:nvSpPr>
        <p:spPr>
          <a:xfrm rot="13761183">
            <a:off x="5301958" y="368575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E2FAFB3-EB2A-F588-CC5B-6A36E4243343}"/>
              </a:ext>
            </a:extLst>
          </p:cNvPr>
          <p:cNvSpPr/>
          <p:nvPr/>
        </p:nvSpPr>
        <p:spPr>
          <a:xfrm rot="17449833">
            <a:off x="5346782" y="4180162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66794A-2067-198D-FE0F-8FE6CD35363B}"/>
              </a:ext>
            </a:extLst>
          </p:cNvPr>
          <p:cNvSpPr txBox="1"/>
          <p:nvPr/>
        </p:nvSpPr>
        <p:spPr>
          <a:xfrm>
            <a:off x="6128967" y="3538367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static</a:t>
            </a:r>
            <a:r>
              <a:rPr lang="fr-FR" dirty="0"/>
              <a:t> *.html,*.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C99F-85A4-804D-3BE7-BE2EB4CF2390}"/>
              </a:ext>
            </a:extLst>
          </p:cNvPr>
          <p:cNvSpPr txBox="1"/>
          <p:nvPr/>
        </p:nvSpPr>
        <p:spPr>
          <a:xfrm>
            <a:off x="6132120" y="4323215"/>
            <a:ext cx="23364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conf/</a:t>
            </a:r>
            <a:r>
              <a:rPr lang="fr-FR" dirty="0" err="1"/>
              <a:t>proxy.json</a:t>
            </a:r>
            <a:r>
              <a:rPr lang="fr-FR" dirty="0"/>
              <a:t> (or .</a:t>
            </a:r>
            <a:r>
              <a:rPr lang="fr-FR" dirty="0" err="1"/>
              <a:t>js</a:t>
            </a:r>
            <a:r>
              <a:rPr lang="fr-FR" dirty="0"/>
              <a:t>) </a:t>
            </a:r>
            <a:br>
              <a:rPr lang="fr-FR" dirty="0"/>
            </a:b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b="1" dirty="0"/>
              <a:t>/api/** </a:t>
            </a:r>
          </a:p>
          <a:p>
            <a:r>
              <a:rPr lang="fr-FR" dirty="0"/>
              <a:t>to  localhost:8080/api/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2312AE-7B3B-67CB-4697-D21D689D8A69}"/>
              </a:ext>
            </a:extLst>
          </p:cNvPr>
          <p:cNvSpPr/>
          <p:nvPr/>
        </p:nvSpPr>
        <p:spPr>
          <a:xfrm>
            <a:off x="10438813" y="5322041"/>
            <a:ext cx="944327" cy="6845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E9C0C-4C2B-CDB6-230B-C6EE4AC5FC77}"/>
              </a:ext>
            </a:extLst>
          </p:cNvPr>
          <p:cNvSpPr txBox="1"/>
          <p:nvPr/>
        </p:nvSpPr>
        <p:spPr>
          <a:xfrm>
            <a:off x="10199212" y="4977562"/>
            <a:ext cx="1611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Backend server</a:t>
            </a: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ECA71646-4BA5-EB34-71A0-18DF037BE30A}"/>
              </a:ext>
            </a:extLst>
          </p:cNvPr>
          <p:cNvSpPr/>
          <p:nvPr/>
        </p:nvSpPr>
        <p:spPr>
          <a:xfrm rot="18871349">
            <a:off x="2576202" y="5187750"/>
            <a:ext cx="770277" cy="766280"/>
          </a:xfrm>
          <a:prstGeom prst="plus">
            <a:avLst>
              <a:gd name="adj" fmla="val 45702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80D176-231C-3DBA-74C0-DCFA715AA068}"/>
              </a:ext>
            </a:extLst>
          </p:cNvPr>
          <p:cNvSpPr/>
          <p:nvPr/>
        </p:nvSpPr>
        <p:spPr>
          <a:xfrm>
            <a:off x="1501666" y="3991810"/>
            <a:ext cx="855302" cy="17432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E7D38E-FD90-9AC2-493C-09C10D744CDC}"/>
              </a:ext>
            </a:extLst>
          </p:cNvPr>
          <p:cNvSpPr txBox="1"/>
          <p:nvPr/>
        </p:nvSpPr>
        <p:spPr>
          <a:xfrm>
            <a:off x="1308604" y="3538367"/>
            <a:ext cx="146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E49AF4D5-FC72-3615-E84B-DB04CD82F01B}"/>
              </a:ext>
            </a:extLst>
          </p:cNvPr>
          <p:cNvSpPr/>
          <p:nvPr/>
        </p:nvSpPr>
        <p:spPr>
          <a:xfrm>
            <a:off x="2584971" y="4084081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255C144-103F-0292-5E14-BE7CFF5AA41E}"/>
              </a:ext>
            </a:extLst>
          </p:cNvPr>
          <p:cNvSpPr/>
          <p:nvPr/>
        </p:nvSpPr>
        <p:spPr>
          <a:xfrm flipH="1">
            <a:off x="3044811" y="4409418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C23D008-E15F-A185-C35A-90878C9D3B93}"/>
              </a:ext>
            </a:extLst>
          </p:cNvPr>
          <p:cNvSpPr/>
          <p:nvPr/>
        </p:nvSpPr>
        <p:spPr>
          <a:xfrm>
            <a:off x="4061329" y="4288411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6069-6256-B880-89A6-7107E9936A72}"/>
              </a:ext>
            </a:extLst>
          </p:cNvPr>
          <p:cNvCxnSpPr>
            <a:cxnSpLocks/>
            <a:stCxn id="29" idx="6"/>
          </p:cNvCxnSpPr>
          <p:nvPr/>
        </p:nvCxnSpPr>
        <p:spPr>
          <a:xfrm>
            <a:off x="4254765" y="4396011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C888031-2B69-A96C-6F15-6617962DBE78}"/>
              </a:ext>
            </a:extLst>
          </p:cNvPr>
          <p:cNvSpPr txBox="1"/>
          <p:nvPr/>
        </p:nvSpPr>
        <p:spPr>
          <a:xfrm>
            <a:off x="3728551" y="3937921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:4000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E45ADA-B87F-284A-4FC9-CCC2F96404FC}"/>
              </a:ext>
            </a:extLst>
          </p:cNvPr>
          <p:cNvSpPr txBox="1"/>
          <p:nvPr/>
        </p:nvSpPr>
        <p:spPr>
          <a:xfrm>
            <a:off x="9596239" y="522052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:8080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1C0B2ACD-7E35-E3B6-4F44-7956D7F9A4E0}"/>
              </a:ext>
            </a:extLst>
          </p:cNvPr>
          <p:cNvSpPr/>
          <p:nvPr/>
        </p:nvSpPr>
        <p:spPr>
          <a:xfrm>
            <a:off x="7931841" y="5360603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3779B04-03E0-7549-17F3-6B940A154839}"/>
              </a:ext>
            </a:extLst>
          </p:cNvPr>
          <p:cNvSpPr/>
          <p:nvPr/>
        </p:nvSpPr>
        <p:spPr>
          <a:xfrm flipH="1">
            <a:off x="8391681" y="5685940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8BDC6E1-4C8C-0361-BF0F-CF4AB1D4BC6D}"/>
              </a:ext>
            </a:extLst>
          </p:cNvPr>
          <p:cNvSpPr/>
          <p:nvPr/>
        </p:nvSpPr>
        <p:spPr>
          <a:xfrm>
            <a:off x="9999783" y="5523823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228B436-5CBE-A96C-6373-8BA327017951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10193219" y="5631423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425832-3B14-6D24-8973-E189D6C6ED13}"/>
              </a:ext>
            </a:extLst>
          </p:cNvPr>
          <p:cNvSpPr txBox="1"/>
          <p:nvPr/>
        </p:nvSpPr>
        <p:spPr>
          <a:xfrm>
            <a:off x="2584971" y="5821974"/>
            <a:ext cx="2409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FF0000"/>
                </a:solidFill>
              </a:rPr>
              <a:t>Blocked</a:t>
            </a:r>
            <a:r>
              <a:rPr lang="fr-FR" b="1" dirty="0">
                <a:solidFill>
                  <a:srgbClr val="FF0000"/>
                </a:solidFill>
              </a:rPr>
              <a:t>: CORS </a:t>
            </a:r>
            <a:r>
              <a:rPr lang="fr-FR" b="1" dirty="0" err="1">
                <a:solidFill>
                  <a:srgbClr val="FF0000"/>
                </a:solidFill>
              </a:rPr>
              <a:t>origin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B4238DD1-C61A-1A94-3441-0E0753612A82}"/>
              </a:ext>
            </a:extLst>
          </p:cNvPr>
          <p:cNvSpPr/>
          <p:nvPr/>
        </p:nvSpPr>
        <p:spPr>
          <a:xfrm rot="17449833">
            <a:off x="7125848" y="495089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59619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87"/>
            <a:ext cx="10515600" cy="108222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Virtual Host … </a:t>
            </a:r>
            <a:r>
              <a:rPr lang="fr-FR" dirty="0" err="1"/>
              <a:t>same</a:t>
            </a:r>
            <a:r>
              <a:rPr lang="fr-FR" dirty="0"/>
              <a:t> IP </a:t>
            </a:r>
            <a:r>
              <a:rPr lang="fr-FR" dirty="0" err="1"/>
              <a:t>address</a:t>
            </a:r>
            <a:r>
              <a:rPr lang="fr-FR" dirty="0"/>
              <a:t>, </a:t>
            </a:r>
            <a:r>
              <a:rPr lang="fr-FR" dirty="0" err="1"/>
              <a:t>different</a:t>
            </a:r>
            <a:r>
              <a:rPr lang="fr-FR" dirty="0"/>
              <a:t> « Virtual » Server Hosts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B511E-D624-BD71-DB4C-BE6FBA7B1773}"/>
              </a:ext>
            </a:extLst>
          </p:cNvPr>
          <p:cNvSpPr/>
          <p:nvPr/>
        </p:nvSpPr>
        <p:spPr>
          <a:xfrm>
            <a:off x="6044777" y="2292852"/>
            <a:ext cx="5147098" cy="298716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06BE67-80EA-A305-8F0E-29A4AA6B2635}"/>
              </a:ext>
            </a:extLst>
          </p:cNvPr>
          <p:cNvSpPr/>
          <p:nvPr/>
        </p:nvSpPr>
        <p:spPr>
          <a:xfrm rot="921707">
            <a:off x="2922830" y="279050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28C8BF2-D3CB-42CD-33BC-0C904E8CA7E5}"/>
              </a:ext>
            </a:extLst>
          </p:cNvPr>
          <p:cNvSpPr/>
          <p:nvPr/>
        </p:nvSpPr>
        <p:spPr>
          <a:xfrm rot="921707" flipH="1">
            <a:off x="3335193" y="313381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EF883A-69CA-7616-A39F-DF455547FE59}"/>
              </a:ext>
            </a:extLst>
          </p:cNvPr>
          <p:cNvSpPr txBox="1"/>
          <p:nvPr/>
        </p:nvSpPr>
        <p:spPr>
          <a:xfrm>
            <a:off x="2585584" y="1659073"/>
            <a:ext cx="25417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Headers…</a:t>
            </a:r>
            <a:endParaRPr lang="fr-FR" sz="2000" b="1" dirty="0"/>
          </a:p>
          <a:p>
            <a:r>
              <a:rPr lang="fr-FR" sz="2000" b="1" dirty="0"/>
              <a:t>« host=virtual-host1 »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3F1615-75E2-1002-027C-8DF7E38BD18D}"/>
              </a:ext>
            </a:extLst>
          </p:cNvPr>
          <p:cNvSpPr txBox="1"/>
          <p:nvPr/>
        </p:nvSpPr>
        <p:spPr>
          <a:xfrm>
            <a:off x="7387172" y="2678369"/>
            <a:ext cx="361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header « host » = « virtual-host1»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5B7B75-0A52-97A6-E52B-CA7FE597577C}"/>
              </a:ext>
            </a:extLst>
          </p:cNvPr>
          <p:cNvSpPr txBox="1"/>
          <p:nvPr/>
        </p:nvSpPr>
        <p:spPr>
          <a:xfrm>
            <a:off x="6656916" y="1629699"/>
            <a:ext cx="4129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HTTP  Server</a:t>
            </a:r>
          </a:p>
          <a:p>
            <a:r>
              <a:rPr lang="fr-FR" b="1" dirty="0"/>
              <a:t>(single IP </a:t>
            </a:r>
            <a:r>
              <a:rPr lang="fr-FR" b="1" dirty="0" err="1"/>
              <a:t>address</a:t>
            </a:r>
            <a:r>
              <a:rPr lang="fr-FR" b="1" dirty="0"/>
              <a:t> … </a:t>
            </a:r>
            <a:r>
              <a:rPr lang="fr-FR" b="1" dirty="0" err="1"/>
              <a:t>several</a:t>
            </a:r>
            <a:r>
              <a:rPr lang="fr-FR" b="1" dirty="0"/>
              <a:t> </a:t>
            </a:r>
            <a:r>
              <a:rPr lang="fr-FR" b="1" dirty="0" err="1"/>
              <a:t>virtual</a:t>
            </a:r>
            <a:r>
              <a:rPr lang="fr-FR" b="1" dirty="0"/>
              <a:t> hosts)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BD4D5B-4355-F735-E5FC-CB1907F25863}"/>
              </a:ext>
            </a:extLst>
          </p:cNvPr>
          <p:cNvSpPr txBox="1"/>
          <p:nvPr/>
        </p:nvSpPr>
        <p:spPr>
          <a:xfrm>
            <a:off x="7387172" y="5463563"/>
            <a:ext cx="23269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Examples</a:t>
            </a:r>
            <a:r>
              <a:rPr lang="fr-FR" b="1" dirty="0"/>
              <a:t>:  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Apache </a:t>
            </a:r>
            <a:r>
              <a:rPr lang="fr-FR" b="1" dirty="0" err="1"/>
              <a:t>virtual</a:t>
            </a:r>
            <a:r>
              <a:rPr lang="fr-FR" b="1" dirty="0"/>
              <a:t> host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K8s </a:t>
            </a:r>
            <a:r>
              <a:rPr lang="fr-FR" b="1" dirty="0" err="1"/>
              <a:t>ingress</a:t>
            </a:r>
            <a:r>
              <a:rPr lang="fr-FR" b="1" dirty="0"/>
              <a:t> host </a:t>
            </a:r>
          </a:p>
          <a:p>
            <a:endParaRPr lang="fr-FR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99B21E-C1D2-20BC-3DA8-4FA69BB18030}"/>
              </a:ext>
            </a:extLst>
          </p:cNvPr>
          <p:cNvSpPr txBox="1"/>
          <p:nvPr/>
        </p:nvSpPr>
        <p:spPr>
          <a:xfrm>
            <a:off x="7395387" y="3619435"/>
            <a:ext cx="361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header « host » = « virtual-host2»</a:t>
            </a:r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C57869D-DC5A-79AC-362F-021D1D114EDD}"/>
              </a:ext>
            </a:extLst>
          </p:cNvPr>
          <p:cNvSpPr/>
          <p:nvPr/>
        </p:nvSpPr>
        <p:spPr>
          <a:xfrm rot="19721557">
            <a:off x="6648780" y="3539599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5562F869-E097-C66B-CD43-DB61AF482017}"/>
              </a:ext>
            </a:extLst>
          </p:cNvPr>
          <p:cNvSpPr/>
          <p:nvPr/>
        </p:nvSpPr>
        <p:spPr>
          <a:xfrm rot="17238212">
            <a:off x="6809490" y="321946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2B3D9E-60AB-2A6A-10FE-2ACCF7757067}"/>
              </a:ext>
            </a:extLst>
          </p:cNvPr>
          <p:cNvSpPr/>
          <p:nvPr/>
        </p:nvSpPr>
        <p:spPr>
          <a:xfrm>
            <a:off x="5300621" y="3332276"/>
            <a:ext cx="270008" cy="24288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3F3C49-E8B1-C324-9851-91B7F8AF1FDC}"/>
              </a:ext>
            </a:extLst>
          </p:cNvPr>
          <p:cNvSpPr txBox="1"/>
          <p:nvPr/>
        </p:nvSpPr>
        <p:spPr>
          <a:xfrm>
            <a:off x="4746381" y="3678008"/>
            <a:ext cx="1310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 IP </a:t>
            </a:r>
            <a:r>
              <a:rPr lang="fr-FR" dirty="0" err="1"/>
              <a:t>address</a:t>
            </a:r>
            <a:endParaRPr lang="fr-FR" dirty="0"/>
          </a:p>
          <a:p>
            <a:r>
              <a:rPr lang="fr-FR" dirty="0"/>
              <a:t>ONLY !!!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01B34C7-6591-F997-C8DD-3E562FF570CC}"/>
              </a:ext>
            </a:extLst>
          </p:cNvPr>
          <p:cNvSpPr/>
          <p:nvPr/>
        </p:nvSpPr>
        <p:spPr>
          <a:xfrm rot="19641992">
            <a:off x="3089894" y="492479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034DF64-200C-DF46-17D2-AF7E8F0F7D81}"/>
              </a:ext>
            </a:extLst>
          </p:cNvPr>
          <p:cNvSpPr/>
          <p:nvPr/>
        </p:nvSpPr>
        <p:spPr>
          <a:xfrm rot="19641992" flipH="1">
            <a:off x="3666488" y="499624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AE93CE-AACE-80D4-F25C-4D2EC078E3E0}"/>
              </a:ext>
            </a:extLst>
          </p:cNvPr>
          <p:cNvSpPr txBox="1"/>
          <p:nvPr/>
        </p:nvSpPr>
        <p:spPr>
          <a:xfrm>
            <a:off x="2635804" y="3722195"/>
            <a:ext cx="25305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Headers…</a:t>
            </a:r>
            <a:endParaRPr lang="fr-FR" sz="2000" b="1" dirty="0"/>
          </a:p>
          <a:p>
            <a:r>
              <a:rPr lang="fr-FR" sz="2000" b="1" dirty="0"/>
              <a:t>« host=virtual-host2 »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274F898-9287-8355-1023-06106604BECA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5570629" y="3453720"/>
            <a:ext cx="48052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4EB647C-D49B-17AB-646E-B1AC7886820C}"/>
              </a:ext>
            </a:extLst>
          </p:cNvPr>
          <p:cNvSpPr txBox="1"/>
          <p:nvPr/>
        </p:nvSpPr>
        <p:spPr>
          <a:xfrm>
            <a:off x="16633" y="2414856"/>
            <a:ext cx="245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nslookup</a:t>
            </a:r>
            <a:r>
              <a:rPr lang="fr-FR" dirty="0"/>
              <a:t> virtual-host1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50CDA3-43F0-D664-64E4-6AF372726CCA}"/>
              </a:ext>
            </a:extLst>
          </p:cNvPr>
          <p:cNvSpPr txBox="1"/>
          <p:nvPr/>
        </p:nvSpPr>
        <p:spPr>
          <a:xfrm>
            <a:off x="16633" y="3552917"/>
            <a:ext cx="245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nslookup</a:t>
            </a:r>
            <a:r>
              <a:rPr lang="fr-FR" dirty="0"/>
              <a:t> virtual-host2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sharedIP</a:t>
            </a:r>
            <a:r>
              <a:rPr lang="fr-FR" dirty="0"/>
              <a:t> (</a:t>
            </a:r>
            <a:r>
              <a:rPr lang="fr-FR" dirty="0" err="1"/>
              <a:t>same</a:t>
            </a:r>
            <a:r>
              <a:rPr lang="fr-FR" dirty="0"/>
              <a:t>!!)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6E0A574-78F6-AC41-9200-0063E9DB8A3D}"/>
              </a:ext>
            </a:extLst>
          </p:cNvPr>
          <p:cNvSpPr/>
          <p:nvPr/>
        </p:nvSpPr>
        <p:spPr>
          <a:xfrm>
            <a:off x="307282" y="5623358"/>
            <a:ext cx="854768" cy="52026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509444C-7D3E-0E05-AFF1-DEEFC601D0CE}"/>
              </a:ext>
            </a:extLst>
          </p:cNvPr>
          <p:cNvSpPr txBox="1"/>
          <p:nvPr/>
        </p:nvSpPr>
        <p:spPr>
          <a:xfrm>
            <a:off x="448031" y="5278970"/>
            <a:ext cx="122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server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5397D7C-6101-F941-65DB-524A4E4E06CB}"/>
              </a:ext>
            </a:extLst>
          </p:cNvPr>
          <p:cNvSpPr txBox="1"/>
          <p:nvPr/>
        </p:nvSpPr>
        <p:spPr>
          <a:xfrm>
            <a:off x="1359946" y="6143625"/>
            <a:ext cx="354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entry1:  virtual-host1=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D315F1D-EE82-7318-1197-83EAEA3E4556}"/>
              </a:ext>
            </a:extLst>
          </p:cNvPr>
          <p:cNvSpPr txBox="1"/>
          <p:nvPr/>
        </p:nvSpPr>
        <p:spPr>
          <a:xfrm>
            <a:off x="1359946" y="6406966"/>
            <a:ext cx="354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entry2:  virtual-host2=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9" name="Cylinder 48">
            <a:extLst>
              <a:ext uri="{FF2B5EF4-FFF2-40B4-BE49-F238E27FC236}">
                <a16:creationId xmlns:a16="http://schemas.microsoft.com/office/drawing/2014/main" id="{90962722-8F85-116D-C16C-19B8619D7889}"/>
              </a:ext>
            </a:extLst>
          </p:cNvPr>
          <p:cNvSpPr/>
          <p:nvPr/>
        </p:nvSpPr>
        <p:spPr>
          <a:xfrm>
            <a:off x="1058070" y="6267450"/>
            <a:ext cx="328613" cy="39644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Arrow: Curved Left 49">
            <a:extLst>
              <a:ext uri="{FF2B5EF4-FFF2-40B4-BE49-F238E27FC236}">
                <a16:creationId xmlns:a16="http://schemas.microsoft.com/office/drawing/2014/main" id="{1D408BA5-D27B-80ED-37BE-B38D09BFE745}"/>
              </a:ext>
            </a:extLst>
          </p:cNvPr>
          <p:cNvSpPr/>
          <p:nvPr/>
        </p:nvSpPr>
        <p:spPr>
          <a:xfrm>
            <a:off x="5014913" y="6328291"/>
            <a:ext cx="285708" cy="33560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Arrow: Curved Left 51">
            <a:extLst>
              <a:ext uri="{FF2B5EF4-FFF2-40B4-BE49-F238E27FC236}">
                <a16:creationId xmlns:a16="http://schemas.microsoft.com/office/drawing/2014/main" id="{1F9EA555-8301-831F-A2E4-3A6D40BB0BBE}"/>
              </a:ext>
            </a:extLst>
          </p:cNvPr>
          <p:cNvSpPr/>
          <p:nvPr/>
        </p:nvSpPr>
        <p:spPr>
          <a:xfrm flipV="1">
            <a:off x="5368019" y="6297870"/>
            <a:ext cx="285708" cy="33560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Arrow: Curved Left 52">
            <a:extLst>
              <a:ext uri="{FF2B5EF4-FFF2-40B4-BE49-F238E27FC236}">
                <a16:creationId xmlns:a16="http://schemas.microsoft.com/office/drawing/2014/main" id="{882003BC-84FD-B9B7-2209-DDF58F7412A5}"/>
              </a:ext>
            </a:extLst>
          </p:cNvPr>
          <p:cNvSpPr/>
          <p:nvPr/>
        </p:nvSpPr>
        <p:spPr>
          <a:xfrm>
            <a:off x="8053233" y="3047701"/>
            <a:ext cx="616804" cy="328017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2A7F5057-CDA5-C77E-90EC-FF2A8396F5B9}"/>
              </a:ext>
            </a:extLst>
          </p:cNvPr>
          <p:cNvSpPr/>
          <p:nvPr/>
        </p:nvSpPr>
        <p:spPr>
          <a:xfrm rot="13761183">
            <a:off x="6728635" y="2747482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1B28AB3-995C-2C39-D49C-58A203D2D57B}"/>
              </a:ext>
            </a:extLst>
          </p:cNvPr>
          <p:cNvSpPr txBox="1"/>
          <p:nvPr/>
        </p:nvSpPr>
        <p:spPr>
          <a:xfrm>
            <a:off x="8713209" y="3006386"/>
            <a:ext cx="200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handleRoute1() { ..}</a:t>
            </a:r>
          </a:p>
        </p:txBody>
      </p:sp>
      <p:sp>
        <p:nvSpPr>
          <p:cNvPr id="55" name="Arrow: Curved Left 54">
            <a:extLst>
              <a:ext uri="{FF2B5EF4-FFF2-40B4-BE49-F238E27FC236}">
                <a16:creationId xmlns:a16="http://schemas.microsoft.com/office/drawing/2014/main" id="{E7795996-6CE5-9914-D0A8-9122301EAC88}"/>
              </a:ext>
            </a:extLst>
          </p:cNvPr>
          <p:cNvSpPr/>
          <p:nvPr/>
        </p:nvSpPr>
        <p:spPr>
          <a:xfrm>
            <a:off x="8061448" y="4000737"/>
            <a:ext cx="616804" cy="328017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C586685-A80C-4D86-06D1-35F191E1322B}"/>
              </a:ext>
            </a:extLst>
          </p:cNvPr>
          <p:cNvSpPr txBox="1"/>
          <p:nvPr/>
        </p:nvSpPr>
        <p:spPr>
          <a:xfrm>
            <a:off x="8721424" y="3959422"/>
            <a:ext cx="200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handleRoute2() { ..}</a:t>
            </a:r>
          </a:p>
        </p:txBody>
      </p:sp>
    </p:spTree>
    <p:extLst>
      <p:ext uri="{BB962C8B-B14F-4D97-AF65-F5344CB8AC3E}">
        <p14:creationId xmlns:p14="http://schemas.microsoft.com/office/powerpoint/2010/main" val="3281290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1: URL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parsed</a:t>
            </a:r>
            <a:r>
              <a:rPr lang="fr-FR" dirty="0"/>
              <a:t>, DNS </a:t>
            </a:r>
            <a:r>
              <a:rPr lang="fr-FR" dirty="0" err="1"/>
              <a:t>resolved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8A6F5-95B0-3888-B9AD-0E30156590EE}"/>
              </a:ext>
            </a:extLst>
          </p:cNvPr>
          <p:cNvSpPr txBox="1"/>
          <p:nvPr/>
        </p:nvSpPr>
        <p:spPr>
          <a:xfrm>
            <a:off x="2779595" y="1728716"/>
            <a:ext cx="721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https://www.google.fr:443/bar?query=xyz#baz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BA908F40-93E0-71B6-2449-5637DA98301F}"/>
              </a:ext>
            </a:extLst>
          </p:cNvPr>
          <p:cNvSpPr/>
          <p:nvPr/>
        </p:nvSpPr>
        <p:spPr>
          <a:xfrm rot="16200000">
            <a:off x="4544649" y="1449020"/>
            <a:ext cx="300477" cy="1783198"/>
          </a:xfrm>
          <a:prstGeom prst="leftBrac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BDA1CB1-055A-0D06-6396-154FD01A90E6}"/>
              </a:ext>
            </a:extLst>
          </p:cNvPr>
          <p:cNvSpPr/>
          <p:nvPr/>
        </p:nvSpPr>
        <p:spPr>
          <a:xfrm>
            <a:off x="4505490" y="2632137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B4F73F-D540-022F-FBF2-AF3786CF8178}"/>
              </a:ext>
            </a:extLst>
          </p:cNvPr>
          <p:cNvSpPr txBox="1"/>
          <p:nvPr/>
        </p:nvSpPr>
        <p:spPr>
          <a:xfrm>
            <a:off x="2543175" y="3462529"/>
            <a:ext cx="48829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DNS:  </a:t>
            </a:r>
            <a:r>
              <a:rPr lang="fr-FR" sz="2400" dirty="0" err="1"/>
              <a:t>resolve</a:t>
            </a:r>
            <a:r>
              <a:rPr lang="fr-FR" sz="2400" dirty="0"/>
              <a:t>  </a:t>
            </a:r>
            <a:r>
              <a:rPr lang="fr-FR" sz="2400" dirty="0" err="1"/>
              <a:t>hostname</a:t>
            </a:r>
            <a:r>
              <a:rPr lang="fr-FR" sz="2400" dirty="0"/>
              <a:t> -&gt; IP </a:t>
            </a:r>
            <a:r>
              <a:rPr lang="fr-FR" sz="2400" dirty="0" err="1"/>
              <a:t>address</a:t>
            </a:r>
            <a:endParaRPr lang="fr-FR" sz="2400" dirty="0"/>
          </a:p>
          <a:p>
            <a:r>
              <a:rPr lang="fr-FR" sz="2400" dirty="0"/>
              <a:t>Equivalent to </a:t>
            </a:r>
          </a:p>
          <a:p>
            <a:r>
              <a:rPr lang="fr-FR" sz="2400" dirty="0"/>
              <a:t>$ </a:t>
            </a:r>
            <a:r>
              <a:rPr lang="fr-FR" sz="2400" b="1" dirty="0" err="1"/>
              <a:t>nslookup</a:t>
            </a:r>
            <a:r>
              <a:rPr lang="fr-FR" sz="2400" dirty="0"/>
              <a:t> www.google.fr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14A8E2-A018-ED7E-D874-DB09FFF15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511" y="2905981"/>
            <a:ext cx="3772227" cy="22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565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EB3A6-C8FF-01C8-5FF1-C6C4BB32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3000"/>
          </a:xfrm>
        </p:spPr>
        <p:txBody>
          <a:bodyPr/>
          <a:lstStyle/>
          <a:p>
            <a:pPr algn="ctr"/>
            <a:r>
              <a:rPr lang="fr-FR" dirty="0"/>
              <a:t>Proxy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50891-26A7-C7F1-DB6C-877802359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0" y="938450"/>
            <a:ext cx="11895792" cy="591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947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20F2-0CF4-B019-DB66-910D8BD8E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00647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Forward</a:t>
            </a:r>
            <a:r>
              <a:rPr lang="fr-FR" dirty="0"/>
              <a:t> Proxy … Reverse Proxy ??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59A61-6759-4A3E-8437-C4DCCA58B827}"/>
              </a:ext>
            </a:extLst>
          </p:cNvPr>
          <p:cNvSpPr txBox="1"/>
          <p:nvPr/>
        </p:nvSpPr>
        <p:spPr>
          <a:xfrm>
            <a:off x="2532079" y="1990726"/>
            <a:ext cx="739484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Some</a:t>
            </a:r>
            <a:r>
              <a:rPr lang="fr-FR" sz="2800" dirty="0"/>
              <a:t> </a:t>
            </a:r>
            <a:r>
              <a:rPr lang="fr-FR" sz="2800" dirty="0" err="1"/>
              <a:t>Terminology</a:t>
            </a:r>
            <a:r>
              <a:rPr lang="fr-FR" sz="2800" dirty="0"/>
              <a:t>… </a:t>
            </a:r>
          </a:p>
          <a:p>
            <a:br>
              <a:rPr lang="fr-FR" sz="2800" dirty="0"/>
            </a:br>
            <a:r>
              <a:rPr lang="fr-FR" sz="2800" dirty="0"/>
              <a:t>« </a:t>
            </a:r>
            <a:r>
              <a:rPr lang="fr-FR" sz="2800" b="1" dirty="0"/>
              <a:t>Reverse Proxy</a:t>
            </a:r>
            <a:r>
              <a:rPr lang="fr-FR" sz="2800" dirty="0"/>
              <a:t> » = </a:t>
            </a:r>
            <a:r>
              <a:rPr lang="fr-FR" sz="2800" b="1" dirty="0"/>
              <a:t>transparent</a:t>
            </a:r>
            <a:r>
              <a:rPr lang="fr-FR" sz="2800" dirty="0"/>
              <a:t> proxy = Gateway</a:t>
            </a:r>
            <a:br>
              <a:rPr lang="fr-FR" sz="2800" dirty="0"/>
            </a:br>
            <a:r>
              <a:rPr lang="fr-FR" sz="2800" dirty="0"/>
              <a:t>looks like a standard server</a:t>
            </a:r>
            <a:br>
              <a:rPr lang="fr-FR" sz="2800" dirty="0"/>
            </a:br>
            <a:r>
              <a:rPr lang="fr-FR" sz="2800" dirty="0"/>
              <a:t>( not </a:t>
            </a:r>
            <a:r>
              <a:rPr lang="fr-FR" sz="2800" dirty="0" err="1"/>
              <a:t>seen</a:t>
            </a:r>
            <a:r>
              <a:rPr lang="fr-FR" sz="2800" dirty="0"/>
              <a:t> as a http or </a:t>
            </a:r>
            <a:r>
              <a:rPr lang="fr-FR" sz="2800" dirty="0" err="1"/>
              <a:t>socks</a:t>
            </a:r>
            <a:r>
              <a:rPr lang="fr-FR" sz="2800" dirty="0"/>
              <a:t> proxy)</a:t>
            </a:r>
          </a:p>
          <a:p>
            <a:r>
              <a:rPr lang="fr-FR" sz="2800" dirty="0"/>
              <a:t>Example: </a:t>
            </a:r>
            <a:r>
              <a:rPr lang="fr-FR" sz="2800" dirty="0" err="1"/>
              <a:t>Used</a:t>
            </a:r>
            <a:r>
              <a:rPr lang="fr-FR" sz="2800" dirty="0"/>
              <a:t> for </a:t>
            </a:r>
            <a:r>
              <a:rPr lang="fr-FR" sz="2800" dirty="0" err="1"/>
              <a:t>loadBalancing</a:t>
            </a:r>
            <a:r>
              <a:rPr lang="fr-FR" sz="2800" dirty="0"/>
              <a:t>, </a:t>
            </a:r>
            <a:r>
              <a:rPr lang="fr-FR" sz="2800" dirty="0" err="1"/>
              <a:t>ingress</a:t>
            </a:r>
            <a:r>
              <a:rPr lang="fr-FR" sz="2800" dirty="0"/>
              <a:t> in K8s</a:t>
            </a:r>
            <a:br>
              <a:rPr lang="fr-FR" sz="2800" dirty="0"/>
            </a:br>
            <a:br>
              <a:rPr lang="fr-FR" sz="2800" dirty="0"/>
            </a:br>
            <a:r>
              <a:rPr lang="fr-FR" sz="2800" dirty="0"/>
              <a:t>« </a:t>
            </a:r>
            <a:r>
              <a:rPr lang="fr-FR" sz="2800" b="1" dirty="0" err="1"/>
              <a:t>Forward</a:t>
            </a:r>
            <a:r>
              <a:rPr lang="fr-FR" sz="2800" dirty="0"/>
              <a:t> » proxy: </a:t>
            </a:r>
            <a:br>
              <a:rPr lang="fr-FR" sz="2800" dirty="0"/>
            </a:br>
            <a:r>
              <a:rPr lang="fr-FR" sz="2800" dirty="0"/>
              <a:t>use explicit </a:t>
            </a:r>
            <a:r>
              <a:rPr lang="fr-FR" sz="2800" b="1" dirty="0"/>
              <a:t>« X-</a:t>
            </a:r>
            <a:r>
              <a:rPr lang="fr-FR" sz="2800" b="1" dirty="0" err="1"/>
              <a:t>Forwarded</a:t>
            </a:r>
            <a:r>
              <a:rPr lang="fr-FR" sz="2800" b="1" dirty="0"/>
              <a:t>-For » http header</a:t>
            </a:r>
            <a:br>
              <a:rPr lang="fr-FR" sz="2800" dirty="0"/>
            </a:br>
            <a:r>
              <a:rPr lang="fr-FR" sz="2800" dirty="0"/>
              <a:t>for intranet </a:t>
            </a:r>
            <a:r>
              <a:rPr lang="fr-FR" sz="2800" dirty="0" err="1"/>
              <a:t>security</a:t>
            </a:r>
            <a:r>
              <a:rPr lang="fr-FR" sz="2800" dirty="0"/>
              <a:t> + firewall + </a:t>
            </a:r>
            <a:r>
              <a:rPr lang="fr-FR" sz="2800" dirty="0" err="1"/>
              <a:t>authentication</a:t>
            </a:r>
            <a:r>
              <a:rPr lang="fr-FR" sz="2800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26268169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rrow: Down 18">
            <a:extLst>
              <a:ext uri="{FF2B5EF4-FFF2-40B4-BE49-F238E27FC236}">
                <a16:creationId xmlns:a16="http://schemas.microsoft.com/office/drawing/2014/main" id="{774354AE-4140-A8FA-6EEC-D7DA70CE86E5}"/>
              </a:ext>
            </a:extLst>
          </p:cNvPr>
          <p:cNvSpPr/>
          <p:nvPr/>
        </p:nvSpPr>
        <p:spPr>
          <a:xfrm rot="19721557">
            <a:off x="6434033" y="40545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EB002A98-7AAD-137D-EDD0-D064043D0295}"/>
              </a:ext>
            </a:extLst>
          </p:cNvPr>
          <p:cNvSpPr/>
          <p:nvPr/>
        </p:nvSpPr>
        <p:spPr>
          <a:xfrm rot="18890672">
            <a:off x="6557591" y="39383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5818AA6-EC8C-0785-38FC-919BF285F9E4}"/>
              </a:ext>
            </a:extLst>
          </p:cNvPr>
          <p:cNvSpPr/>
          <p:nvPr/>
        </p:nvSpPr>
        <p:spPr>
          <a:xfrm rot="17986690">
            <a:off x="6660758" y="3763854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Proxy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5DB59-C16D-CA67-21ED-30D6CD4C0DF5}"/>
              </a:ext>
            </a:extLst>
          </p:cNvPr>
          <p:cNvSpPr/>
          <p:nvPr/>
        </p:nvSpPr>
        <p:spPr>
          <a:xfrm>
            <a:off x="4747461" y="3263058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EDCC455-588C-4948-E6E0-9CC190DBB9F9}"/>
              </a:ext>
            </a:extLst>
          </p:cNvPr>
          <p:cNvSpPr/>
          <p:nvPr/>
        </p:nvSpPr>
        <p:spPr>
          <a:xfrm>
            <a:off x="2840011" y="348148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098D106-11E9-0BB0-927A-18FB75EB8D00}"/>
              </a:ext>
            </a:extLst>
          </p:cNvPr>
          <p:cNvSpPr/>
          <p:nvPr/>
        </p:nvSpPr>
        <p:spPr>
          <a:xfrm flipH="1">
            <a:off x="3252374" y="382478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C3230-E40B-D0B0-34FD-086859338236}"/>
              </a:ext>
            </a:extLst>
          </p:cNvPr>
          <p:cNvSpPr txBox="1"/>
          <p:nvPr/>
        </p:nvSpPr>
        <p:spPr>
          <a:xfrm>
            <a:off x="1900367" y="2198316"/>
            <a:ext cx="35169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b="1" dirty="0"/>
              <a:t>http Header: </a:t>
            </a:r>
          </a:p>
          <a:p>
            <a:r>
              <a:rPr lang="fr-FR" sz="2400" b="1" dirty="0"/>
              <a:t>«X-</a:t>
            </a:r>
            <a:r>
              <a:rPr lang="fr-FR" sz="2400" b="1" dirty="0" err="1"/>
              <a:t>Forwarded</a:t>
            </a:r>
            <a:r>
              <a:rPr lang="fr-FR" sz="2400" b="1" dirty="0"/>
              <a:t>-For= host 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101B9E-568F-92D7-4FF1-B3F71F3182C0}"/>
              </a:ext>
            </a:extLst>
          </p:cNvPr>
          <p:cNvSpPr txBox="1"/>
          <p:nvPr/>
        </p:nvSpPr>
        <p:spPr>
          <a:xfrm>
            <a:off x="4553746" y="2114431"/>
            <a:ext cx="1992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Http Proxy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D01C2C-F735-4642-E165-C53BCE72F0C0}"/>
              </a:ext>
            </a:extLst>
          </p:cNvPr>
          <p:cNvSpPr/>
          <p:nvPr/>
        </p:nvSpPr>
        <p:spPr>
          <a:xfrm>
            <a:off x="468573" y="3237035"/>
            <a:ext cx="1254303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96B9C21-AC7D-5A84-BB52-442582AE6AF7}"/>
              </a:ext>
            </a:extLst>
          </p:cNvPr>
          <p:cNvSpPr/>
          <p:nvPr/>
        </p:nvSpPr>
        <p:spPr>
          <a:xfrm>
            <a:off x="7746382" y="276692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9DF0481-C3DD-0EFA-1E38-213076ECA251}"/>
              </a:ext>
            </a:extLst>
          </p:cNvPr>
          <p:cNvSpPr/>
          <p:nvPr/>
        </p:nvSpPr>
        <p:spPr>
          <a:xfrm flipH="1">
            <a:off x="8158745" y="311022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46C0F5-3AF1-F7A9-9181-6A0654241E23}"/>
              </a:ext>
            </a:extLst>
          </p:cNvPr>
          <p:cNvSpPr txBox="1"/>
          <p:nvPr/>
        </p:nvSpPr>
        <p:spPr>
          <a:xfrm>
            <a:off x="7463234" y="1879275"/>
            <a:ext cx="1909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http Header:</a:t>
            </a:r>
            <a:endParaRPr lang="fr-FR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1D409-1FB7-02EE-F339-4A3DA1A44C6B}"/>
              </a:ext>
            </a:extLst>
          </p:cNvPr>
          <p:cNvSpPr/>
          <p:nvPr/>
        </p:nvSpPr>
        <p:spPr>
          <a:xfrm>
            <a:off x="9731168" y="2477151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333442-32CA-3E40-F0FA-DEFCB03E525D}"/>
              </a:ext>
            </a:extLst>
          </p:cNvPr>
          <p:cNvSpPr/>
          <p:nvPr/>
        </p:nvSpPr>
        <p:spPr>
          <a:xfrm>
            <a:off x="9079956" y="42576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CE18CC-69F6-DC72-B8EB-6C8E7A0133C9}"/>
              </a:ext>
            </a:extLst>
          </p:cNvPr>
          <p:cNvSpPr/>
          <p:nvPr/>
        </p:nvSpPr>
        <p:spPr>
          <a:xfrm>
            <a:off x="9232356" y="44100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3DBB50-68FF-BE6C-D63C-C056A9363654}"/>
              </a:ext>
            </a:extLst>
          </p:cNvPr>
          <p:cNvSpPr/>
          <p:nvPr/>
        </p:nvSpPr>
        <p:spPr>
          <a:xfrm>
            <a:off x="9384756" y="45624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3965AF-B646-E8F5-1306-555DC9C5270F}"/>
              </a:ext>
            </a:extLst>
          </p:cNvPr>
          <p:cNvSpPr/>
          <p:nvPr/>
        </p:nvSpPr>
        <p:spPr>
          <a:xfrm>
            <a:off x="9537156" y="47148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F203C-470E-C313-7332-2247F20F24C4}"/>
              </a:ext>
            </a:extLst>
          </p:cNvPr>
          <p:cNvSpPr/>
          <p:nvPr/>
        </p:nvSpPr>
        <p:spPr>
          <a:xfrm>
            <a:off x="9689556" y="48672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6785E7-E34B-633E-A83A-4BB378BC1B7F}"/>
              </a:ext>
            </a:extLst>
          </p:cNvPr>
          <p:cNvSpPr/>
          <p:nvPr/>
        </p:nvSpPr>
        <p:spPr>
          <a:xfrm>
            <a:off x="9841956" y="50196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6834111D-9ADA-4ED9-C142-5EE6ECB3B55F}"/>
              </a:ext>
            </a:extLst>
          </p:cNvPr>
          <p:cNvSpPr/>
          <p:nvPr/>
        </p:nvSpPr>
        <p:spPr>
          <a:xfrm rot="16843122">
            <a:off x="6716184" y="355019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0B815278-3991-D063-1FDF-862629BFAB67}"/>
              </a:ext>
            </a:extLst>
          </p:cNvPr>
          <p:cNvSpPr/>
          <p:nvPr/>
        </p:nvSpPr>
        <p:spPr>
          <a:xfrm rot="15575688">
            <a:off x="6706404" y="3289626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D5BF84A4-3B26-53F1-7D0E-6C72D4C72962}"/>
              </a:ext>
            </a:extLst>
          </p:cNvPr>
          <p:cNvSpPr/>
          <p:nvPr/>
        </p:nvSpPr>
        <p:spPr>
          <a:xfrm rot="14581288">
            <a:off x="6624861" y="311169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4CA11D-9526-48DF-7D1D-C99F9CA80F99}"/>
              </a:ext>
            </a:extLst>
          </p:cNvPr>
          <p:cNvSpPr txBox="1"/>
          <p:nvPr/>
        </p:nvSpPr>
        <p:spPr>
          <a:xfrm>
            <a:off x="5761031" y="4934556"/>
            <a:ext cx="30516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Use http header value </a:t>
            </a:r>
          </a:p>
          <a:p>
            <a:r>
              <a:rPr lang="fr-FR" dirty="0"/>
              <a:t>To DYNAMICALLY</a:t>
            </a:r>
          </a:p>
          <a:p>
            <a:r>
              <a:rPr lang="fr-FR" dirty="0" err="1"/>
              <a:t>Choose</a:t>
            </a:r>
            <a:r>
              <a:rPr lang="fr-FR" dirty="0"/>
              <a:t> real host to </a:t>
            </a:r>
            <a:r>
              <a:rPr lang="fr-FR" dirty="0" err="1"/>
              <a:t>connect</a:t>
            </a:r>
            <a:r>
              <a:rPr lang="fr-FR" dirty="0"/>
              <a:t> to</a:t>
            </a:r>
          </a:p>
          <a:p>
            <a:endParaRPr lang="fr-FR" dirty="0"/>
          </a:p>
          <a:p>
            <a:r>
              <a:rPr lang="fr-FR" dirty="0"/>
              <a:t>(no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F8C3D-B0D6-D420-AE78-0D54FD60158B}"/>
              </a:ext>
            </a:extLst>
          </p:cNvPr>
          <p:cNvSpPr txBox="1"/>
          <p:nvPr/>
        </p:nvSpPr>
        <p:spPr>
          <a:xfrm>
            <a:off x="6719965" y="1268625"/>
            <a:ext cx="511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proxy </a:t>
            </a:r>
            <a:r>
              <a:rPr lang="fr-FR" dirty="0" err="1"/>
              <a:t>becomes</a:t>
            </a:r>
            <a:r>
              <a:rPr lang="fr-FR" dirty="0"/>
              <a:t> a http client for the </a:t>
            </a:r>
            <a:r>
              <a:rPr lang="fr-FR" dirty="0" err="1"/>
              <a:t>target</a:t>
            </a:r>
            <a:r>
              <a:rPr lang="fr-FR" dirty="0"/>
              <a:t> server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F7456-EA97-58DC-4F64-9A5B884509EF}"/>
              </a:ext>
            </a:extLst>
          </p:cNvPr>
          <p:cNvSpPr txBox="1"/>
          <p:nvPr/>
        </p:nvSpPr>
        <p:spPr>
          <a:xfrm>
            <a:off x="9640183" y="1879275"/>
            <a:ext cx="189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http Target Server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CB1AC3-AAA8-DAAB-7F3F-B5C09ED3398A}"/>
              </a:ext>
            </a:extLst>
          </p:cNvPr>
          <p:cNvSpPr txBox="1"/>
          <p:nvPr/>
        </p:nvSpPr>
        <p:spPr>
          <a:xfrm>
            <a:off x="427630" y="2766924"/>
            <a:ext cx="1145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client</a:t>
            </a:r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BF2C8D7-CD96-FF27-0629-6E8CFBD5BFE1}"/>
              </a:ext>
            </a:extLst>
          </p:cNvPr>
          <p:cNvSpPr/>
          <p:nvPr/>
        </p:nvSpPr>
        <p:spPr>
          <a:xfrm>
            <a:off x="5639410" y="1599658"/>
            <a:ext cx="6419240" cy="510118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66360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CC9A-B395-AC24-4E94-7BE2ECA1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8" y="1355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Example Intranet http « Security Proxy »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ECB74263-9F91-9FA7-6FF3-710E31EACA80}"/>
              </a:ext>
            </a:extLst>
          </p:cNvPr>
          <p:cNvSpPr/>
          <p:nvPr/>
        </p:nvSpPr>
        <p:spPr>
          <a:xfrm rot="19721557">
            <a:off x="6434033" y="40545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C6B7E1EC-15DB-74E5-301F-52C78A5D4041}"/>
              </a:ext>
            </a:extLst>
          </p:cNvPr>
          <p:cNvSpPr/>
          <p:nvPr/>
        </p:nvSpPr>
        <p:spPr>
          <a:xfrm rot="18890672">
            <a:off x="6557591" y="39383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BDB0557-D3B1-ACB1-7BC0-EC0630C738BB}"/>
              </a:ext>
            </a:extLst>
          </p:cNvPr>
          <p:cNvSpPr/>
          <p:nvPr/>
        </p:nvSpPr>
        <p:spPr>
          <a:xfrm rot="17986690">
            <a:off x="6660758" y="3763854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8B39CC-C5A9-9C83-E019-C1A57C1D4C94}"/>
              </a:ext>
            </a:extLst>
          </p:cNvPr>
          <p:cNvSpPr/>
          <p:nvPr/>
        </p:nvSpPr>
        <p:spPr>
          <a:xfrm>
            <a:off x="4740850" y="3565082"/>
            <a:ext cx="1307910" cy="711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61590A8-2FB4-CDBB-E40E-C956DD0A37AE}"/>
              </a:ext>
            </a:extLst>
          </p:cNvPr>
          <p:cNvSpPr/>
          <p:nvPr/>
        </p:nvSpPr>
        <p:spPr>
          <a:xfrm>
            <a:off x="2504329" y="3345500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F79234F-6ED6-9BDB-F8BC-2B464C677B78}"/>
              </a:ext>
            </a:extLst>
          </p:cNvPr>
          <p:cNvSpPr/>
          <p:nvPr/>
        </p:nvSpPr>
        <p:spPr>
          <a:xfrm flipH="1">
            <a:off x="2922007" y="3651935"/>
            <a:ext cx="1307911" cy="29797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568DE8-D20B-79E3-0E3F-B7DAB336D065}"/>
              </a:ext>
            </a:extLst>
          </p:cNvPr>
          <p:cNvSpPr txBox="1"/>
          <p:nvPr/>
        </p:nvSpPr>
        <p:spPr>
          <a:xfrm>
            <a:off x="2161862" y="2853526"/>
            <a:ext cx="3323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</a:t>
            </a:r>
            <a:r>
              <a:rPr lang="fr-FR" dirty="0" err="1"/>
              <a:t>unsecure</a:t>
            </a:r>
            <a:r>
              <a:rPr lang="fr-FR" dirty="0"/>
              <a:t>-site/virus.exe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25C1C6-2FCA-4870-1A4D-C1E053D68C12}"/>
              </a:ext>
            </a:extLst>
          </p:cNvPr>
          <p:cNvSpPr txBox="1"/>
          <p:nvPr/>
        </p:nvSpPr>
        <p:spPr>
          <a:xfrm>
            <a:off x="4553746" y="2114431"/>
            <a:ext cx="1992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Http Proxy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47F303-5C1E-674E-598B-1D3B091C6358}"/>
              </a:ext>
            </a:extLst>
          </p:cNvPr>
          <p:cNvSpPr/>
          <p:nvPr/>
        </p:nvSpPr>
        <p:spPr>
          <a:xfrm>
            <a:off x="837888" y="3282577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E102F-90C6-1209-C494-48158FBF5D35}"/>
              </a:ext>
            </a:extLst>
          </p:cNvPr>
          <p:cNvSpPr/>
          <p:nvPr/>
        </p:nvSpPr>
        <p:spPr>
          <a:xfrm>
            <a:off x="7953022" y="28249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486E06-6C92-1217-C675-AB6CCB5A3E2E}"/>
              </a:ext>
            </a:extLst>
          </p:cNvPr>
          <p:cNvSpPr/>
          <p:nvPr/>
        </p:nvSpPr>
        <p:spPr>
          <a:xfrm>
            <a:off x="8105422" y="29773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1B5F2B-4DBC-351A-5EDE-763BC253A882}"/>
              </a:ext>
            </a:extLst>
          </p:cNvPr>
          <p:cNvSpPr/>
          <p:nvPr/>
        </p:nvSpPr>
        <p:spPr>
          <a:xfrm>
            <a:off x="8257822" y="31297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E0822D-1241-4602-74E5-7779C2E22DE6}"/>
              </a:ext>
            </a:extLst>
          </p:cNvPr>
          <p:cNvSpPr/>
          <p:nvPr/>
        </p:nvSpPr>
        <p:spPr>
          <a:xfrm>
            <a:off x="8410222" y="32821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8374EFF2-5A4A-8B18-363D-FA0D90CBC5FA}"/>
              </a:ext>
            </a:extLst>
          </p:cNvPr>
          <p:cNvSpPr/>
          <p:nvPr/>
        </p:nvSpPr>
        <p:spPr>
          <a:xfrm rot="16843122">
            <a:off x="6716184" y="355019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71372E3E-12C9-C979-79A9-6871AB4AD210}"/>
              </a:ext>
            </a:extLst>
          </p:cNvPr>
          <p:cNvSpPr/>
          <p:nvPr/>
        </p:nvSpPr>
        <p:spPr>
          <a:xfrm rot="15575688">
            <a:off x="6706404" y="3289626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E72D8A23-C7E2-AA5C-9762-5A16887AF10A}"/>
              </a:ext>
            </a:extLst>
          </p:cNvPr>
          <p:cNvSpPr/>
          <p:nvPr/>
        </p:nvSpPr>
        <p:spPr>
          <a:xfrm rot="14581288">
            <a:off x="6624861" y="311169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B5AED5-7A07-80C3-B873-7E7B5BB66D2D}"/>
              </a:ext>
            </a:extLst>
          </p:cNvPr>
          <p:cNvSpPr txBox="1"/>
          <p:nvPr/>
        </p:nvSpPr>
        <p:spPr>
          <a:xfrm>
            <a:off x="618511" y="2629289"/>
            <a:ext cx="1442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Employees</a:t>
            </a:r>
            <a:endParaRPr lang="fr-FR" dirty="0"/>
          </a:p>
          <a:p>
            <a:r>
              <a:rPr lang="fr-FR" dirty="0"/>
              <a:t>Web Browser</a:t>
            </a:r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0FF76749-5BF6-94F6-1C32-2A01641236C8}"/>
              </a:ext>
            </a:extLst>
          </p:cNvPr>
          <p:cNvSpPr/>
          <p:nvPr/>
        </p:nvSpPr>
        <p:spPr>
          <a:xfrm>
            <a:off x="5902606" y="1599658"/>
            <a:ext cx="6156043" cy="510118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C2B51211-D6B4-5428-1F23-16A51470B8A4}"/>
              </a:ext>
            </a:extLst>
          </p:cNvPr>
          <p:cNvSpPr/>
          <p:nvPr/>
        </p:nvSpPr>
        <p:spPr>
          <a:xfrm>
            <a:off x="-27917" y="1879275"/>
            <a:ext cx="4883731" cy="435960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2F80F3-D6BC-69FA-F85E-24D09C2F2879}"/>
              </a:ext>
            </a:extLst>
          </p:cNvPr>
          <p:cNvSpPr txBox="1"/>
          <p:nvPr/>
        </p:nvSpPr>
        <p:spPr>
          <a:xfrm>
            <a:off x="550589" y="1398527"/>
            <a:ext cx="3907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Enterprise </a:t>
            </a:r>
            <a:r>
              <a:rPr lang="fr-FR" b="1" dirty="0"/>
              <a:t>Intranet</a:t>
            </a:r>
            <a:r>
              <a:rPr lang="fr-FR" dirty="0"/>
              <a:t>  (firewall restriction)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3549749-131A-E91A-BDBD-53900C0B88D8}"/>
              </a:ext>
            </a:extLst>
          </p:cNvPr>
          <p:cNvSpPr txBox="1"/>
          <p:nvPr/>
        </p:nvSpPr>
        <p:spPr>
          <a:xfrm>
            <a:off x="7790242" y="1309825"/>
            <a:ext cx="176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External</a:t>
            </a:r>
            <a:r>
              <a:rPr lang="fr-FR" dirty="0"/>
              <a:t> Internet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9D879CAC-C0EF-FDF7-2B4C-0F83AE9AC99E}"/>
              </a:ext>
            </a:extLst>
          </p:cNvPr>
          <p:cNvSpPr/>
          <p:nvPr/>
        </p:nvSpPr>
        <p:spPr>
          <a:xfrm>
            <a:off x="5272828" y="4596613"/>
            <a:ext cx="257175" cy="8115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AADD0B-029E-CF36-91C8-E4EA959DF87A}"/>
              </a:ext>
            </a:extLst>
          </p:cNvPr>
          <p:cNvSpPr txBox="1"/>
          <p:nvPr/>
        </p:nvSpPr>
        <p:spPr>
          <a:xfrm>
            <a:off x="4143758" y="5453612"/>
            <a:ext cx="33000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unauthorized</a:t>
            </a:r>
            <a:r>
              <a:rPr lang="fr-FR" sz="2000" b="1" dirty="0"/>
              <a:t> sites restriction</a:t>
            </a:r>
          </a:p>
          <a:p>
            <a:r>
              <a:rPr lang="fr-FR" sz="2000" b="1" dirty="0"/>
              <a:t>Virus SCAN</a:t>
            </a:r>
          </a:p>
          <a:p>
            <a:r>
              <a:rPr lang="fr-FR" sz="2000" b="1" dirty="0"/>
              <a:t>Data </a:t>
            </a:r>
            <a:r>
              <a:rPr lang="fr-FR" sz="2000" b="1" dirty="0" err="1"/>
              <a:t>Leakage</a:t>
            </a:r>
            <a:r>
              <a:rPr lang="fr-FR" sz="2000" b="1" dirty="0"/>
              <a:t> protection</a:t>
            </a:r>
          </a:p>
          <a:p>
            <a:r>
              <a:rPr lang="fr-FR" sz="2000" b="1" dirty="0"/>
              <a:t>Audit </a:t>
            </a:r>
            <a:r>
              <a:rPr lang="fr-FR" sz="2000" b="1" dirty="0" err="1"/>
              <a:t>access</a:t>
            </a:r>
            <a:r>
              <a:rPr lang="fr-FR" sz="2000" b="1" dirty="0"/>
              <a:t> log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635DA6-B6A2-7692-DC45-9713859E78FD}"/>
              </a:ext>
            </a:extLst>
          </p:cNvPr>
          <p:cNvSpPr/>
          <p:nvPr/>
        </p:nvSpPr>
        <p:spPr>
          <a:xfrm>
            <a:off x="643096" y="4101681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52FA085-680D-9A0B-25AF-3C6D64E758C9}"/>
              </a:ext>
            </a:extLst>
          </p:cNvPr>
          <p:cNvSpPr/>
          <p:nvPr/>
        </p:nvSpPr>
        <p:spPr>
          <a:xfrm>
            <a:off x="1182635" y="4671966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601BB4-EB15-963D-3BB8-617DC53AFABB}"/>
              </a:ext>
            </a:extLst>
          </p:cNvPr>
          <p:cNvSpPr/>
          <p:nvPr/>
        </p:nvSpPr>
        <p:spPr>
          <a:xfrm>
            <a:off x="7894767" y="46472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67130D2-08FF-A35E-659F-A87A1B506BF8}"/>
              </a:ext>
            </a:extLst>
          </p:cNvPr>
          <p:cNvSpPr/>
          <p:nvPr/>
        </p:nvSpPr>
        <p:spPr>
          <a:xfrm>
            <a:off x="8047167" y="47996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713408-96EF-DCAA-16D7-5AA967C256DB}"/>
              </a:ext>
            </a:extLst>
          </p:cNvPr>
          <p:cNvSpPr/>
          <p:nvPr/>
        </p:nvSpPr>
        <p:spPr>
          <a:xfrm>
            <a:off x="8199567" y="49520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7446CEB-9591-F360-EC69-13F618188CCE}"/>
              </a:ext>
            </a:extLst>
          </p:cNvPr>
          <p:cNvSpPr/>
          <p:nvPr/>
        </p:nvSpPr>
        <p:spPr>
          <a:xfrm>
            <a:off x="8351967" y="51044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519E8EA9-5E60-EEBA-67E9-5438A289FB8C}"/>
              </a:ext>
            </a:extLst>
          </p:cNvPr>
          <p:cNvSpPr/>
          <p:nvPr/>
        </p:nvSpPr>
        <p:spPr>
          <a:xfrm>
            <a:off x="2526797" y="4446743"/>
            <a:ext cx="1533098" cy="29797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CE9862-6346-0BF2-0449-D07B22CC9FBB}"/>
              </a:ext>
            </a:extLst>
          </p:cNvPr>
          <p:cNvSpPr txBox="1"/>
          <p:nvPr/>
        </p:nvSpPr>
        <p:spPr>
          <a:xfrm>
            <a:off x="1926657" y="4126533"/>
            <a:ext cx="2853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</a:t>
            </a:r>
            <a:r>
              <a:rPr lang="fr-FR" dirty="0" err="1"/>
              <a:t>confidential</a:t>
            </a:r>
            <a:r>
              <a:rPr lang="fr-FR" dirty="0"/>
              <a:t>-data</a:t>
            </a:r>
          </a:p>
        </p:txBody>
      </p:sp>
    </p:spTree>
    <p:extLst>
      <p:ext uri="{BB962C8B-B14F-4D97-AF65-F5344CB8AC3E}">
        <p14:creationId xmlns:p14="http://schemas.microsoft.com/office/powerpoint/2010/main" val="31421231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« </a:t>
            </a:r>
            <a:r>
              <a:rPr lang="fr-FR" dirty="0" err="1"/>
              <a:t>Transparently</a:t>
            </a:r>
            <a:r>
              <a:rPr lang="fr-FR" dirty="0"/>
              <a:t> » a http Proxy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DD3886-55FA-2836-E89B-786B52AD69C0}"/>
              </a:ext>
            </a:extLst>
          </p:cNvPr>
          <p:cNvSpPr txBox="1"/>
          <p:nvPr/>
        </p:nvSpPr>
        <p:spPr>
          <a:xfrm>
            <a:off x="1701421" y="2520287"/>
            <a:ext cx="957928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$ export HTTP_PROXY=http://proxyhost:8080</a:t>
            </a:r>
          </a:p>
          <a:p>
            <a:endParaRPr lang="fr-FR" sz="2800" dirty="0"/>
          </a:p>
          <a:p>
            <a:r>
              <a:rPr lang="fr-FR" sz="2800" dirty="0"/>
              <a:t>$ </a:t>
            </a:r>
            <a:r>
              <a:rPr lang="fr-FR" sz="2800" dirty="0" err="1"/>
              <a:t>curl</a:t>
            </a:r>
            <a:r>
              <a:rPr lang="fr-FR" sz="2800" dirty="0"/>
              <a:t> http://www.google.fr</a:t>
            </a:r>
          </a:p>
          <a:p>
            <a:endParaRPr lang="fr-FR" sz="2800" dirty="0"/>
          </a:p>
          <a:p>
            <a:r>
              <a:rPr lang="fr-FR" sz="2800" dirty="0"/>
              <a:t>=&gt; use TCP-IP </a:t>
            </a:r>
            <a:r>
              <a:rPr lang="fr-FR" sz="2800" dirty="0" err="1"/>
              <a:t>connection</a:t>
            </a:r>
            <a:r>
              <a:rPr lang="fr-FR" sz="2800" dirty="0"/>
              <a:t> to « </a:t>
            </a:r>
            <a:r>
              <a:rPr lang="fr-FR" sz="2800" dirty="0" err="1"/>
              <a:t>proxyhost</a:t>
            </a:r>
            <a:r>
              <a:rPr lang="fr-FR" sz="2800" dirty="0"/>
              <a:t> » for all </a:t>
            </a:r>
            <a:r>
              <a:rPr lang="fr-FR" sz="2800" dirty="0" err="1"/>
              <a:t>queries</a:t>
            </a:r>
            <a:r>
              <a:rPr lang="fr-FR" sz="2800" dirty="0"/>
              <a:t>,</a:t>
            </a:r>
          </a:p>
          <a:p>
            <a:r>
              <a:rPr lang="fr-FR" sz="2800" dirty="0"/>
              <a:t>And rewrite http </a:t>
            </a:r>
            <a:r>
              <a:rPr lang="fr-FR" sz="2800" dirty="0" err="1"/>
              <a:t>request</a:t>
            </a:r>
            <a:r>
              <a:rPr lang="fr-FR" sz="2800" dirty="0"/>
              <a:t> to </a:t>
            </a:r>
            <a:r>
              <a:rPr lang="fr-FR" sz="2800" dirty="0" err="1"/>
              <a:t>add</a:t>
            </a:r>
            <a:r>
              <a:rPr lang="fr-FR" sz="2800" dirty="0"/>
              <a:t> header « proxy=www.google.fr»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4313DD-53CB-A949-5FA4-27EE7B450B28}"/>
              </a:ext>
            </a:extLst>
          </p:cNvPr>
          <p:cNvSpPr txBox="1"/>
          <p:nvPr/>
        </p:nvSpPr>
        <p:spPr>
          <a:xfrm>
            <a:off x="838200" y="5682017"/>
            <a:ext cx="110879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HTTP_PROXY </a:t>
            </a:r>
            <a:r>
              <a:rPr lang="fr-FR" dirty="0" err="1"/>
              <a:t>is</a:t>
            </a:r>
            <a:r>
              <a:rPr lang="fr-FR" dirty="0"/>
              <a:t> standard </a:t>
            </a:r>
            <a:r>
              <a:rPr lang="fr-FR" dirty="0" err="1"/>
              <a:t>environment</a:t>
            </a:r>
            <a:r>
              <a:rPr lang="fr-FR" dirty="0"/>
              <a:t> variable</a:t>
            </a:r>
          </a:p>
          <a:p>
            <a:r>
              <a:rPr lang="fr-FR" dirty="0"/>
              <a:t>There are </a:t>
            </a:r>
            <a:r>
              <a:rPr lang="fr-FR" dirty="0" err="1"/>
              <a:t>also</a:t>
            </a:r>
            <a:r>
              <a:rPr lang="fr-FR" dirty="0"/>
              <a:t> standard configuration file for </a:t>
            </a:r>
            <a:r>
              <a:rPr lang="fr-FR" dirty="0" err="1"/>
              <a:t>many</a:t>
            </a:r>
            <a:r>
              <a:rPr lang="fr-FR" dirty="0"/>
              <a:t> applications  (</a:t>
            </a:r>
            <a:r>
              <a:rPr lang="fr-FR" dirty="0" err="1"/>
              <a:t>example</a:t>
            </a:r>
            <a:r>
              <a:rPr lang="fr-FR" dirty="0"/>
              <a:t>:   &lt;proxy&gt;..&lt;/proxy&gt; in </a:t>
            </a:r>
            <a:r>
              <a:rPr lang="fr-FR" dirty="0" err="1"/>
              <a:t>maven</a:t>
            </a:r>
            <a:r>
              <a:rPr lang="fr-FR" dirty="0"/>
              <a:t> settings.xml</a:t>
            </a:r>
          </a:p>
          <a:p>
            <a:r>
              <a:rPr lang="fr-FR" dirty="0"/>
              <a:t>And custom args per langage, </a:t>
            </a:r>
            <a:r>
              <a:rPr lang="fr-FR" dirty="0" err="1"/>
              <a:t>example</a:t>
            </a:r>
            <a:r>
              <a:rPr lang="fr-FR" dirty="0"/>
              <a:t>  « java –</a:t>
            </a:r>
            <a:r>
              <a:rPr lang="fr-FR" dirty="0" err="1"/>
              <a:t>Djava.net.proxy.http</a:t>
            </a:r>
            <a:r>
              <a:rPr lang="fr-FR" dirty="0"/>
              <a:t>=</a:t>
            </a:r>
            <a:r>
              <a:rPr lang="fr-FR" dirty="0" err="1"/>
              <a:t>proxyhost</a:t>
            </a:r>
            <a:r>
              <a:rPr lang="fr-FR" dirty="0"/>
              <a:t>   your-app.jar »</a:t>
            </a:r>
          </a:p>
        </p:txBody>
      </p:sp>
    </p:spTree>
    <p:extLst>
      <p:ext uri="{BB962C8B-B14F-4D97-AF65-F5344CB8AC3E}">
        <p14:creationId xmlns:p14="http://schemas.microsoft.com/office/powerpoint/2010/main" val="65390141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1096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« </a:t>
            </a:r>
            <a:r>
              <a:rPr lang="fr-FR" dirty="0" err="1"/>
              <a:t>Transparently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an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enricher</a:t>
            </a:r>
            <a:r>
              <a:rPr lang="fr-FR" dirty="0"/>
              <a:t> Proxy</a:t>
            </a:r>
            <a:br>
              <a:rPr lang="fr-FR" dirty="0"/>
            </a:br>
            <a:r>
              <a:rPr lang="fr-FR" dirty="0"/>
              <a:t> … </a:t>
            </a:r>
            <a:r>
              <a:rPr lang="fr-FR" dirty="0" err="1"/>
              <a:t>authenticating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DD3886-55FA-2836-E89B-786B52AD69C0}"/>
              </a:ext>
            </a:extLst>
          </p:cNvPr>
          <p:cNvSpPr txBox="1"/>
          <p:nvPr/>
        </p:nvSpPr>
        <p:spPr>
          <a:xfrm>
            <a:off x="1892490" y="3120788"/>
            <a:ext cx="811587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$ export HTTP_PROXY=localhost:3128</a:t>
            </a:r>
          </a:p>
          <a:p>
            <a:r>
              <a:rPr lang="fr-FR" sz="2800" dirty="0"/>
              <a:t> </a:t>
            </a:r>
          </a:p>
          <a:p>
            <a:r>
              <a:rPr lang="fr-FR" sz="2800" dirty="0"/>
              <a:t>   =&gt; </a:t>
            </a:r>
            <a:r>
              <a:rPr lang="fr-FR" sz="2800" dirty="0" err="1"/>
              <a:t>typically</a:t>
            </a:r>
            <a:r>
              <a:rPr lang="fr-FR" sz="2800" dirty="0"/>
              <a:t> to use NTLM </a:t>
            </a:r>
            <a:r>
              <a:rPr lang="fr-FR" sz="2800" dirty="0" err="1"/>
              <a:t>authenticating</a:t>
            </a:r>
            <a:r>
              <a:rPr lang="fr-FR" sz="2800" dirty="0"/>
              <a:t> local proxy</a:t>
            </a:r>
          </a:p>
          <a:p>
            <a:r>
              <a:rPr lang="fr-FR" sz="2800" dirty="0"/>
              <a:t>… to </a:t>
            </a:r>
            <a:r>
              <a:rPr lang="fr-FR" sz="2800" dirty="0" err="1"/>
              <a:t>connect</a:t>
            </a:r>
            <a:r>
              <a:rPr lang="fr-FR" sz="2800" dirty="0"/>
              <a:t> to </a:t>
            </a:r>
            <a:r>
              <a:rPr lang="fr-FR" sz="2800" dirty="0" err="1"/>
              <a:t>enterprise</a:t>
            </a:r>
            <a:r>
              <a:rPr lang="fr-FR" sz="2800" dirty="0"/>
              <a:t> Internet proxy</a:t>
            </a:r>
          </a:p>
          <a:p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your</a:t>
            </a:r>
            <a:r>
              <a:rPr lang="fr-FR" sz="2800" dirty="0"/>
              <a:t> </a:t>
            </a:r>
            <a:r>
              <a:rPr lang="fr-FR" sz="2800" dirty="0" err="1"/>
              <a:t>enterprise</a:t>
            </a:r>
            <a:r>
              <a:rPr lang="fr-FR" sz="2800" dirty="0"/>
              <a:t> Windows </a:t>
            </a:r>
            <a:r>
              <a:rPr lang="fr-FR" sz="2800" dirty="0" err="1"/>
              <a:t>account</a:t>
            </a:r>
            <a:r>
              <a:rPr lang="fr-FR" sz="2800" dirty="0"/>
              <a:t> + NTLM </a:t>
            </a:r>
            <a:r>
              <a:rPr lang="fr-FR" sz="2800" dirty="0" err="1"/>
              <a:t>token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4115158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Px-proxy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629B65-24E6-F8BD-DBF9-377B104F275F}"/>
              </a:ext>
            </a:extLst>
          </p:cNvPr>
          <p:cNvSpPr/>
          <p:nvPr/>
        </p:nvSpPr>
        <p:spPr>
          <a:xfrm>
            <a:off x="1270443" y="2469237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BD0947-1767-069B-C969-9C621677856C}"/>
              </a:ext>
            </a:extLst>
          </p:cNvPr>
          <p:cNvSpPr/>
          <p:nvPr/>
        </p:nvSpPr>
        <p:spPr>
          <a:xfrm>
            <a:off x="585788" y="1995487"/>
            <a:ext cx="4867275" cy="367188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AC1B40-1C83-C6E9-61EB-1C02914CED03}"/>
              </a:ext>
            </a:extLst>
          </p:cNvPr>
          <p:cNvSpPr/>
          <p:nvPr/>
        </p:nvSpPr>
        <p:spPr>
          <a:xfrm>
            <a:off x="5015375" y="2833688"/>
            <a:ext cx="875376" cy="734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F6A57B-00DB-A9B6-BDF6-FE78C9348107}"/>
              </a:ext>
            </a:extLst>
          </p:cNvPr>
          <p:cNvSpPr txBox="1"/>
          <p:nvPr/>
        </p:nvSpPr>
        <p:spPr>
          <a:xfrm>
            <a:off x="1151342" y="1476375"/>
            <a:ext cx="3369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My</a:t>
            </a:r>
            <a:r>
              <a:rPr lang="fr-FR" sz="2400" dirty="0"/>
              <a:t> localhost Workstation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588E8-CB24-2946-1312-7CE31047963F}"/>
              </a:ext>
            </a:extLst>
          </p:cNvPr>
          <p:cNvSpPr txBox="1"/>
          <p:nvPr/>
        </p:nvSpPr>
        <p:spPr>
          <a:xfrm>
            <a:off x="4688529" y="2343299"/>
            <a:ext cx="1966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Local px-proxy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F884AE1-B679-14C8-2880-937747D0A2D1}"/>
              </a:ext>
            </a:extLst>
          </p:cNvPr>
          <p:cNvSpPr/>
          <p:nvPr/>
        </p:nvSpPr>
        <p:spPr>
          <a:xfrm>
            <a:off x="2800965" y="278886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55F8D9-D7CA-2E75-B02C-2C1722E46B90}"/>
              </a:ext>
            </a:extLst>
          </p:cNvPr>
          <p:cNvSpPr/>
          <p:nvPr/>
        </p:nvSpPr>
        <p:spPr>
          <a:xfrm flipH="1">
            <a:off x="3187810" y="3122025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259FB-C4D2-140C-77E7-41E17AB0C3DB}"/>
              </a:ext>
            </a:extLst>
          </p:cNvPr>
          <p:cNvSpPr/>
          <p:nvPr/>
        </p:nvSpPr>
        <p:spPr>
          <a:xfrm>
            <a:off x="936897" y="3365786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B2A236-6DEA-FBDA-1A1E-801D4E76289A}"/>
              </a:ext>
            </a:extLst>
          </p:cNvPr>
          <p:cNvSpPr/>
          <p:nvPr/>
        </p:nvSpPr>
        <p:spPr>
          <a:xfrm>
            <a:off x="1270443" y="4007065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F9B9A-4F80-FFB4-4C14-53DF9B6DBD02}"/>
              </a:ext>
            </a:extLst>
          </p:cNvPr>
          <p:cNvSpPr txBox="1"/>
          <p:nvPr/>
        </p:nvSpPr>
        <p:spPr>
          <a:xfrm>
            <a:off x="1017833" y="2140590"/>
            <a:ext cx="1796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My</a:t>
            </a:r>
            <a:r>
              <a:rPr lang="fr-FR" dirty="0"/>
              <a:t> Web Browser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229B7A-8DA8-D6FB-1A08-6732676253B2}"/>
              </a:ext>
            </a:extLst>
          </p:cNvPr>
          <p:cNvSpPr txBox="1"/>
          <p:nvPr/>
        </p:nvSpPr>
        <p:spPr>
          <a:xfrm>
            <a:off x="3008814" y="2179260"/>
            <a:ext cx="1665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/host..</a:t>
            </a:r>
          </a:p>
          <a:p>
            <a:r>
              <a:rPr lang="fr-FR" dirty="0"/>
              <a:t>Header… none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6FDBD9-30FF-D589-0ED0-145398191F80}"/>
              </a:ext>
            </a:extLst>
          </p:cNvPr>
          <p:cNvSpPr/>
          <p:nvPr/>
        </p:nvSpPr>
        <p:spPr>
          <a:xfrm>
            <a:off x="6924235" y="274034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6FDA5A7-82A4-B0BC-8408-0225CCC1B568}"/>
              </a:ext>
            </a:extLst>
          </p:cNvPr>
          <p:cNvSpPr/>
          <p:nvPr/>
        </p:nvSpPr>
        <p:spPr>
          <a:xfrm flipH="1">
            <a:off x="7336598" y="308364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B7C343-AC8D-4BBF-ED83-F3FB75675B88}"/>
              </a:ext>
            </a:extLst>
          </p:cNvPr>
          <p:cNvSpPr txBox="1"/>
          <p:nvPr/>
        </p:nvSpPr>
        <p:spPr>
          <a:xfrm>
            <a:off x="6414506" y="1392580"/>
            <a:ext cx="27129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/host..</a:t>
            </a:r>
          </a:p>
          <a:p>
            <a:r>
              <a:rPr lang="fr-FR" dirty="0"/>
              <a:t>Headers… </a:t>
            </a:r>
          </a:p>
          <a:p>
            <a:r>
              <a:rPr lang="fr-FR" b="1" dirty="0"/>
              <a:t>User = </a:t>
            </a:r>
            <a:r>
              <a:rPr lang="fr-FR" b="1" dirty="0" err="1"/>
              <a:t>your</a:t>
            </a:r>
            <a:r>
              <a:rPr lang="fr-FR" b="1" dirty="0"/>
              <a:t> </a:t>
            </a:r>
            <a:r>
              <a:rPr lang="fr-FR" b="1" dirty="0" err="1"/>
              <a:t>windows</a:t>
            </a:r>
            <a:r>
              <a:rPr lang="fr-FR" b="1" dirty="0"/>
              <a:t> login</a:t>
            </a:r>
          </a:p>
          <a:p>
            <a:r>
              <a:rPr lang="fr-FR" b="1" dirty="0" err="1"/>
              <a:t>token</a:t>
            </a:r>
            <a:r>
              <a:rPr lang="fr-FR" b="1" dirty="0"/>
              <a:t> = </a:t>
            </a:r>
            <a:r>
              <a:rPr lang="fr-FR" b="1" dirty="0" err="1"/>
              <a:t>your</a:t>
            </a:r>
            <a:r>
              <a:rPr lang="fr-FR" b="1" dirty="0"/>
              <a:t> NTLM </a:t>
            </a:r>
            <a:r>
              <a:rPr lang="fr-FR" b="1" dirty="0" err="1"/>
              <a:t>token</a:t>
            </a:r>
            <a:endParaRPr lang="fr-FR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FFB3DA-C91D-6119-6FBA-C989B9E973E1}"/>
              </a:ext>
            </a:extLst>
          </p:cNvPr>
          <p:cNvSpPr/>
          <p:nvPr/>
        </p:nvSpPr>
        <p:spPr>
          <a:xfrm>
            <a:off x="9243381" y="2846086"/>
            <a:ext cx="1307911" cy="624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CA0D87-E054-C059-E005-40636679E56F}"/>
              </a:ext>
            </a:extLst>
          </p:cNvPr>
          <p:cNvSpPr txBox="1"/>
          <p:nvPr/>
        </p:nvSpPr>
        <p:spPr>
          <a:xfrm>
            <a:off x="9186062" y="1982325"/>
            <a:ext cx="19498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Intranet </a:t>
            </a:r>
          </a:p>
          <a:p>
            <a:r>
              <a:rPr lang="fr-FR" sz="2400" dirty="0"/>
              <a:t>Security Proxy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90215121-8154-03E4-56EB-572ABE25A421}"/>
              </a:ext>
            </a:extLst>
          </p:cNvPr>
          <p:cNvSpPr/>
          <p:nvPr/>
        </p:nvSpPr>
        <p:spPr>
          <a:xfrm rot="19296593">
            <a:off x="10141941" y="3801559"/>
            <a:ext cx="404812" cy="92868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06662A-2EE0-D7CF-F6C7-EF0301EED731}"/>
              </a:ext>
            </a:extLst>
          </p:cNvPr>
          <p:cNvSpPr txBox="1"/>
          <p:nvPr/>
        </p:nvSpPr>
        <p:spPr>
          <a:xfrm>
            <a:off x="9626192" y="4590424"/>
            <a:ext cx="259391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Checking permission </a:t>
            </a:r>
          </a:p>
          <a:p>
            <a:r>
              <a:rPr lang="fr-FR" dirty="0" err="1"/>
              <a:t>Authorized</a:t>
            </a:r>
            <a:r>
              <a:rPr lang="fr-FR" dirty="0"/>
              <a:t> to</a:t>
            </a:r>
          </a:p>
          <a:p>
            <a:r>
              <a:rPr lang="fr-FR" dirty="0"/>
              <a:t>GET/PUT/POST</a:t>
            </a:r>
          </a:p>
          <a:p>
            <a:r>
              <a:rPr lang="fr-FR" dirty="0"/>
              <a:t>To </a:t>
            </a:r>
            <a:r>
              <a:rPr lang="fr-FR" dirty="0" err="1"/>
              <a:t>External</a:t>
            </a:r>
            <a:r>
              <a:rPr lang="fr-FR" dirty="0"/>
              <a:t> web sites </a:t>
            </a:r>
            <a:r>
              <a:rPr lang="fr-FR" dirty="0" err="1"/>
              <a:t>x,y,z</a:t>
            </a:r>
            <a:endParaRPr lang="fr-FR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F7E7A206-E2E3-51D0-033F-B605164ED17A}"/>
              </a:ext>
            </a:extLst>
          </p:cNvPr>
          <p:cNvSpPr/>
          <p:nvPr/>
        </p:nvSpPr>
        <p:spPr>
          <a:xfrm rot="3014189">
            <a:off x="4319577" y="3430405"/>
            <a:ext cx="273843" cy="221287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B497CA-E3FC-17A9-9F23-52F5800B82D4}"/>
              </a:ext>
            </a:extLst>
          </p:cNvPr>
          <p:cNvSpPr txBox="1"/>
          <p:nvPr/>
        </p:nvSpPr>
        <p:spPr>
          <a:xfrm rot="19249593">
            <a:off x="2948711" y="4114308"/>
            <a:ext cx="2048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windows</a:t>
            </a:r>
            <a:r>
              <a:rPr lang="fr-FR" dirty="0"/>
              <a:t> </a:t>
            </a:r>
          </a:p>
          <a:p>
            <a:r>
              <a:rPr lang="fr-FR" dirty="0"/>
              <a:t>Login + NTLM </a:t>
            </a:r>
            <a:r>
              <a:rPr lang="fr-FR" dirty="0" err="1"/>
              <a:t>token</a:t>
            </a:r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C3EF9E-3A0C-1398-EDC8-2497F269A55F}"/>
              </a:ext>
            </a:extLst>
          </p:cNvPr>
          <p:cNvSpPr/>
          <p:nvPr/>
        </p:nvSpPr>
        <p:spPr>
          <a:xfrm>
            <a:off x="2568896" y="5329088"/>
            <a:ext cx="1307911" cy="5766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ylinder 23">
            <a:extLst>
              <a:ext uri="{FF2B5EF4-FFF2-40B4-BE49-F238E27FC236}">
                <a16:creationId xmlns:a16="http://schemas.microsoft.com/office/drawing/2014/main" id="{5AAB37DC-273A-98DF-82E5-467C9135F93F}"/>
              </a:ext>
            </a:extLst>
          </p:cNvPr>
          <p:cNvSpPr/>
          <p:nvPr/>
        </p:nvSpPr>
        <p:spPr>
          <a:xfrm>
            <a:off x="5943600" y="6028729"/>
            <a:ext cx="1162050" cy="69056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BA50568-8651-24D0-91C7-BFA0133DD43C}"/>
              </a:ext>
            </a:extLst>
          </p:cNvPr>
          <p:cNvSpPr/>
          <p:nvPr/>
        </p:nvSpPr>
        <p:spPr>
          <a:xfrm rot="17547976">
            <a:off x="4713640" y="5477356"/>
            <a:ext cx="273843" cy="13113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894A80-A121-3B86-0111-A2BCB4186C38}"/>
              </a:ext>
            </a:extLst>
          </p:cNvPr>
          <p:cNvSpPr txBox="1"/>
          <p:nvPr/>
        </p:nvSpPr>
        <p:spPr>
          <a:xfrm>
            <a:off x="5841417" y="5627253"/>
            <a:ext cx="168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Active Directory</a:t>
            </a: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56231C09-BFA9-A7E0-DE49-A17A78B7BF7F}"/>
              </a:ext>
            </a:extLst>
          </p:cNvPr>
          <p:cNvSpPr/>
          <p:nvPr/>
        </p:nvSpPr>
        <p:spPr>
          <a:xfrm rot="2694809">
            <a:off x="8483215" y="3416862"/>
            <a:ext cx="294269" cy="31400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39BF3F-0DAF-152B-2659-9ED7E55A3454}"/>
              </a:ext>
            </a:extLst>
          </p:cNvPr>
          <p:cNvSpPr txBox="1"/>
          <p:nvPr/>
        </p:nvSpPr>
        <p:spPr>
          <a:xfrm rot="19018548">
            <a:off x="7155815" y="4295575"/>
            <a:ext cx="2340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Check </a:t>
            </a:r>
            <a:r>
              <a:rPr lang="fr-FR" dirty="0" err="1"/>
              <a:t>authenticated</a:t>
            </a:r>
            <a:r>
              <a:rPr lang="fr-FR" dirty="0"/>
              <a:t> </a:t>
            </a:r>
          </a:p>
          <a:p>
            <a:r>
              <a:rPr lang="fr-FR" dirty="0" err="1"/>
              <a:t>windows</a:t>
            </a:r>
            <a:r>
              <a:rPr lang="fr-FR" dirty="0"/>
              <a:t> login + </a:t>
            </a:r>
            <a:r>
              <a:rPr lang="fr-FR" dirty="0" err="1"/>
              <a:t>token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30916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5E06-5C14-9727-A1E4-DBA9CCDD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CB0249-1BBD-FB2C-47DD-50C24DA37F47}"/>
              </a:ext>
            </a:extLst>
          </p:cNvPr>
          <p:cNvSpPr txBox="1"/>
          <p:nvPr/>
        </p:nvSpPr>
        <p:spPr>
          <a:xfrm>
            <a:off x="1790700" y="1943100"/>
            <a:ext cx="980973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</a:t>
            </a:r>
            <a:r>
              <a:rPr lang="fr-FR" sz="2400" dirty="0" err="1"/>
              <a:t>protocol</a:t>
            </a:r>
            <a:r>
              <a:rPr lang="fr-FR" sz="2400" dirty="0"/>
              <a:t>   = Simple </a:t>
            </a:r>
            <a:r>
              <a:rPr lang="fr-FR" sz="2400" dirty="0" err="1"/>
              <a:t>Text</a:t>
            </a:r>
            <a:r>
              <a:rPr lang="fr-FR" sz="2400" dirty="0"/>
              <a:t> </a:t>
            </a:r>
            <a:r>
              <a:rPr lang="fr-FR" sz="2400" dirty="0" err="1"/>
              <a:t>protocol</a:t>
            </a:r>
            <a:r>
              <a:rPr lang="fr-FR" sz="2400" dirty="0"/>
              <a:t>   + extensible Headers   on top of TCP-IP</a:t>
            </a:r>
          </a:p>
          <a:p>
            <a:endParaRPr lang="fr-FR" sz="2400" dirty="0"/>
          </a:p>
          <a:p>
            <a:r>
              <a:rPr lang="fr-FR" sz="2400" dirty="0"/>
              <a:t>Few standards and </a:t>
            </a:r>
            <a:r>
              <a:rPr lang="fr-FR" sz="2400" dirty="0" err="1"/>
              <a:t>norms</a:t>
            </a:r>
            <a:r>
              <a:rPr lang="fr-FR" sz="2400" dirty="0"/>
              <a:t>:  </a:t>
            </a:r>
            <a:r>
              <a:rPr lang="fr-FR" sz="2400" dirty="0" err="1"/>
              <a:t>status</a:t>
            </a:r>
            <a:r>
              <a:rPr lang="fr-FR" sz="2400" dirty="0"/>
              <a:t> code, header, cors </a:t>
            </a:r>
            <a:r>
              <a:rPr lang="fr-FR" sz="2400" dirty="0" err="1"/>
              <a:t>origin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Types of servers:  </a:t>
            </a:r>
          </a:p>
          <a:p>
            <a:pPr marL="285750" indent="-285750">
              <a:buFontTx/>
              <a:buChar char="-"/>
            </a:pPr>
            <a:r>
              <a:rPr lang="fr-FR" sz="2400" dirty="0" err="1"/>
              <a:t>Static</a:t>
            </a:r>
            <a:r>
              <a:rPr lang="fr-FR" sz="2400" dirty="0"/>
              <a:t> pages server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Dynamic server-</a:t>
            </a:r>
            <a:r>
              <a:rPr lang="fr-FR" sz="2400" dirty="0" err="1"/>
              <a:t>side</a:t>
            </a:r>
            <a:r>
              <a:rPr lang="fr-FR" sz="2400" dirty="0"/>
              <a:t> pages  (</a:t>
            </a:r>
            <a:r>
              <a:rPr lang="fr-FR" sz="2400" dirty="0" err="1"/>
              <a:t>legacy</a:t>
            </a:r>
            <a:r>
              <a:rPr lang="fr-FR" sz="2400" dirty="0"/>
              <a:t>)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Api server (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Json</a:t>
            </a:r>
            <a:r>
              <a:rPr lang="fr-FR" sz="2400" dirty="0"/>
              <a:t>)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Mixed content : Gateway (</a:t>
            </a:r>
            <a:r>
              <a:rPr lang="fr-FR" sz="2400" dirty="0" err="1"/>
              <a:t>Ingress</a:t>
            </a:r>
            <a:r>
              <a:rPr lang="fr-FR" sz="2400" dirty="0"/>
              <a:t> Rules), Virtual Hosts</a:t>
            </a:r>
          </a:p>
          <a:p>
            <a:pPr marL="285750" indent="-285750">
              <a:buFontTx/>
              <a:buChar char="-"/>
            </a:pPr>
            <a:r>
              <a:rPr lang="fr-FR" sz="2400" dirty="0" err="1"/>
              <a:t>Proxies</a:t>
            </a: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Local </a:t>
            </a:r>
            <a:r>
              <a:rPr lang="fr-FR" sz="2400" dirty="0" err="1"/>
              <a:t>development</a:t>
            </a:r>
            <a:r>
              <a:rPr lang="fr-FR" sz="2400" dirty="0"/>
              <a:t> server: </a:t>
            </a:r>
            <a:r>
              <a:rPr lang="fr-FR" sz="2400" dirty="0" err="1"/>
              <a:t>ng</a:t>
            </a:r>
            <a:r>
              <a:rPr lang="fr-FR" sz="2400" dirty="0"/>
              <a:t> serve</a:t>
            </a:r>
          </a:p>
        </p:txBody>
      </p:sp>
    </p:spTree>
    <p:extLst>
      <p:ext uri="{BB962C8B-B14F-4D97-AF65-F5344CB8AC3E}">
        <p14:creationId xmlns:p14="http://schemas.microsoft.com/office/powerpoint/2010/main" val="26203364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97038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Next course / Hands-on</a:t>
            </a:r>
            <a:br>
              <a:rPr lang="fr-FR" dirty="0"/>
            </a:br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to </a:t>
            </a:r>
            <a:r>
              <a:rPr lang="fr-FR" dirty="0" err="1"/>
              <a:t>install</a:t>
            </a:r>
            <a:r>
              <a:rPr lang="fr-FR" dirty="0"/>
              <a:t> on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PCs</a:t>
            </a:r>
            <a:r>
              <a:rPr lang="fr-FR" dirty="0"/>
              <a:t>:</a:t>
            </a:r>
            <a:br>
              <a:rPr lang="fr-FR" dirty="0"/>
            </a:b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499F1-A38C-0352-DDFE-B0982C2E1A87}"/>
              </a:ext>
            </a:extLst>
          </p:cNvPr>
          <p:cNvSpPr txBox="1"/>
          <p:nvPr/>
        </p:nvSpPr>
        <p:spPr>
          <a:xfrm>
            <a:off x="1495425" y="2914948"/>
            <a:ext cx="611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83595-F616-DB44-DB06-8B01882D571D}"/>
              </a:ext>
            </a:extLst>
          </p:cNvPr>
          <p:cNvSpPr txBox="1"/>
          <p:nvPr/>
        </p:nvSpPr>
        <p:spPr>
          <a:xfrm>
            <a:off x="333375" y="3699778"/>
            <a:ext cx="490576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Higly</a:t>
            </a:r>
            <a:r>
              <a:rPr lang="fr-FR" sz="2400" dirty="0"/>
              <a:t> </a:t>
            </a:r>
            <a:r>
              <a:rPr lang="fr-FR" sz="2400" dirty="0" err="1"/>
              <a:t>recommended</a:t>
            </a:r>
            <a:r>
              <a:rPr lang="fr-FR" sz="2400" dirty="0"/>
              <a:t> : </a:t>
            </a:r>
          </a:p>
          <a:p>
            <a:r>
              <a:rPr lang="fr-FR" sz="2400" b="1" dirty="0" err="1"/>
              <a:t>WebStorm</a:t>
            </a:r>
            <a:r>
              <a:rPr lang="fr-FR" sz="2400" dirty="0"/>
              <a:t>   (or Visual Studio Code)</a:t>
            </a:r>
          </a:p>
          <a:p>
            <a:endParaRPr lang="fr-FR" sz="2400" dirty="0"/>
          </a:p>
          <a:p>
            <a:r>
              <a:rPr lang="fr-FR" sz="2400" dirty="0" err="1"/>
              <a:t>WebStorm</a:t>
            </a:r>
            <a:r>
              <a:rPr lang="fr-FR" sz="2400" dirty="0"/>
              <a:t> = </a:t>
            </a:r>
            <a:r>
              <a:rPr lang="fr-FR" sz="2400" dirty="0" err="1"/>
              <a:t>JetBrain</a:t>
            </a:r>
            <a:r>
              <a:rPr lang="fr-FR" sz="2400" dirty="0"/>
              <a:t> ~</a:t>
            </a:r>
            <a:r>
              <a:rPr lang="fr-FR" sz="2400" dirty="0" err="1"/>
              <a:t>IntelliJ</a:t>
            </a:r>
            <a:r>
              <a:rPr lang="fr-FR" sz="2400" dirty="0"/>
              <a:t> for Web</a:t>
            </a:r>
          </a:p>
          <a:p>
            <a:r>
              <a:rPr lang="fr-FR" sz="2400" dirty="0" err="1"/>
              <a:t>also</a:t>
            </a:r>
            <a:r>
              <a:rPr lang="fr-FR" sz="2400" dirty="0"/>
              <a:t> </a:t>
            </a:r>
            <a:r>
              <a:rPr lang="fr-FR" sz="2400" dirty="0" err="1"/>
              <a:t>Included</a:t>
            </a:r>
            <a:r>
              <a:rPr lang="fr-FR" sz="2400" dirty="0"/>
              <a:t> in « </a:t>
            </a:r>
            <a:r>
              <a:rPr lang="fr-FR" sz="2400" dirty="0" err="1"/>
              <a:t>Intellij</a:t>
            </a:r>
            <a:r>
              <a:rPr lang="fr-FR" sz="2400" dirty="0"/>
              <a:t> </a:t>
            </a:r>
            <a:r>
              <a:rPr lang="fr-FR" sz="2400" dirty="0" err="1"/>
              <a:t>Ultimate</a:t>
            </a:r>
            <a:r>
              <a:rPr lang="fr-FR" sz="2400" dirty="0"/>
              <a:t> »</a:t>
            </a:r>
          </a:p>
          <a:p>
            <a:r>
              <a:rPr lang="fr-FR" sz="2400" dirty="0"/>
              <a:t>But not in « </a:t>
            </a:r>
            <a:r>
              <a:rPr lang="fr-FR" sz="2400" dirty="0" err="1"/>
              <a:t>Intellij</a:t>
            </a:r>
            <a:r>
              <a:rPr lang="fr-FR" sz="2400" dirty="0"/>
              <a:t> Community 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341DC-7E7E-B5EB-AA53-6B81910B893A}"/>
              </a:ext>
            </a:extLst>
          </p:cNvPr>
          <p:cNvSpPr txBox="1"/>
          <p:nvPr/>
        </p:nvSpPr>
        <p:spPr>
          <a:xfrm>
            <a:off x="5319712" y="2967335"/>
            <a:ext cx="12734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Runtime</a:t>
            </a:r>
          </a:p>
          <a:p>
            <a:endParaRPr lang="fr-FR" sz="2400" b="1" dirty="0"/>
          </a:p>
          <a:p>
            <a:r>
              <a:rPr lang="fr-FR" sz="2400" b="1" dirty="0" err="1"/>
              <a:t>Nodejs</a:t>
            </a:r>
            <a:r>
              <a:rPr lang="fr-FR" sz="2400" b="1" dirty="0"/>
              <a:t> </a:t>
            </a:r>
          </a:p>
          <a:p>
            <a:r>
              <a:rPr lang="fr-FR" sz="2400" b="1" dirty="0"/>
              <a:t>(+ </a:t>
            </a:r>
            <a:r>
              <a:rPr lang="fr-FR" sz="2400" b="1" dirty="0" err="1"/>
              <a:t>npm</a:t>
            </a:r>
            <a:r>
              <a:rPr lang="fr-FR" sz="2400" b="1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82D7EC-E8A5-2A36-423A-1EB59E101A14}"/>
              </a:ext>
            </a:extLst>
          </p:cNvPr>
          <p:cNvSpPr txBox="1"/>
          <p:nvPr/>
        </p:nvSpPr>
        <p:spPr>
          <a:xfrm>
            <a:off x="8322264" y="2929533"/>
            <a:ext cx="30315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Tool</a:t>
            </a:r>
          </a:p>
          <a:p>
            <a:endParaRPr lang="fr-FR" sz="2400" b="1" dirty="0"/>
          </a:p>
          <a:p>
            <a:r>
              <a:rPr lang="fr-FR" sz="2400" b="1" dirty="0"/>
              <a:t>@angular-cli</a:t>
            </a:r>
          </a:p>
          <a:p>
            <a:r>
              <a:rPr lang="fr-FR" sz="2400" b="1" dirty="0"/>
              <a:t>(</a:t>
            </a:r>
            <a:r>
              <a:rPr lang="fr-FR" sz="2400" b="1" dirty="0" err="1"/>
              <a:t>npm</a:t>
            </a:r>
            <a:r>
              <a:rPr lang="fr-FR" sz="2400" b="1" dirty="0"/>
              <a:t> module in PATH)</a:t>
            </a:r>
          </a:p>
        </p:txBody>
      </p:sp>
    </p:spTree>
    <p:extLst>
      <p:ext uri="{BB962C8B-B14F-4D97-AF65-F5344CB8AC3E}">
        <p14:creationId xmlns:p14="http://schemas.microsoft.com/office/powerpoint/2010/main" val="30690170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570B3-526A-7484-0224-C8E42E5E488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1/3 : </a:t>
            </a:r>
            <a:r>
              <a:rPr lang="fr-FR" dirty="0" err="1"/>
              <a:t>WebStorm</a:t>
            </a:r>
            <a:r>
              <a:rPr lang="fr-FR" dirty="0"/>
              <a:t> 30 </a:t>
            </a:r>
            <a:r>
              <a:rPr lang="fr-FR" dirty="0" err="1"/>
              <a:t>days</a:t>
            </a:r>
            <a:r>
              <a:rPr lang="fr-FR" dirty="0"/>
              <a:t> free trial</a:t>
            </a:r>
            <a:br>
              <a:rPr lang="fr-FR" dirty="0"/>
            </a:br>
            <a:r>
              <a:rPr lang="fr-FR" dirty="0">
                <a:hlinkClick r:id="rId2"/>
              </a:rPr>
              <a:t>https://www.jetbrains.com/idea/download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996A07-90ED-8B9A-1447-63306D733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0328" y="1329161"/>
            <a:ext cx="7761811" cy="552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2: </a:t>
            </a:r>
            <a:r>
              <a:rPr lang="fr-FR" dirty="0" err="1"/>
              <a:t>resolve</a:t>
            </a:r>
            <a:r>
              <a:rPr lang="fr-FR" dirty="0"/>
              <a:t> local IP </a:t>
            </a:r>
            <a:r>
              <a:rPr lang="fr-FR" dirty="0" err="1"/>
              <a:t>address</a:t>
            </a:r>
            <a:r>
              <a:rPr lang="fr-FR" dirty="0"/>
              <a:t> + </a:t>
            </a:r>
            <a:r>
              <a:rPr lang="fr-FR" dirty="0" err="1"/>
              <a:t>gateway</a:t>
            </a:r>
            <a:r>
              <a:rPr lang="fr-FR" dirty="0"/>
              <a:t> </a:t>
            </a:r>
            <a:r>
              <a:rPr lang="fr-FR" dirty="0" err="1"/>
              <a:t>address</a:t>
            </a:r>
            <a:r>
              <a:rPr lang="fr-FR" dirty="0"/>
              <a:t> + </a:t>
            </a:r>
            <a:r>
              <a:rPr lang="fr-FR" dirty="0" err="1"/>
              <a:t>create</a:t>
            </a:r>
            <a:r>
              <a:rPr lang="fr-FR" dirty="0"/>
              <a:t> TCP-IP Socket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86737-7532-0D07-A086-680862CC4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16" y="1919148"/>
            <a:ext cx="9429751" cy="2638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0746FD-675C-520A-6FB5-FACB1501C96B}"/>
              </a:ext>
            </a:extLst>
          </p:cNvPr>
          <p:cNvSpPr txBox="1"/>
          <p:nvPr/>
        </p:nvSpPr>
        <p:spPr>
          <a:xfrm>
            <a:off x="271158" y="1332738"/>
            <a:ext cx="3935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Connection   </a:t>
            </a:r>
          </a:p>
          <a:p>
            <a:r>
              <a:rPr lang="fr-FR" dirty="0" err="1"/>
              <a:t>from</a:t>
            </a:r>
            <a:r>
              <a:rPr lang="fr-FR" dirty="0"/>
              <a:t>: localhost -&gt; to: www.google.com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489B9D-0A2F-1028-93CB-2AA3219A2268}"/>
              </a:ext>
            </a:extLst>
          </p:cNvPr>
          <p:cNvSpPr txBox="1"/>
          <p:nvPr/>
        </p:nvSpPr>
        <p:spPr>
          <a:xfrm>
            <a:off x="3310018" y="5161363"/>
            <a:ext cx="4956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TCP-IP socket  (=4 values in IP </a:t>
            </a:r>
            <a:r>
              <a:rPr lang="fr-FR" sz="2400" dirty="0" err="1"/>
              <a:t>packets</a:t>
            </a:r>
            <a:r>
              <a:rPr lang="fr-FR" sz="2400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FE601-3D02-C7A9-9C09-A14C210B97AB}"/>
              </a:ext>
            </a:extLst>
          </p:cNvPr>
          <p:cNvSpPr txBox="1"/>
          <p:nvPr/>
        </p:nvSpPr>
        <p:spPr>
          <a:xfrm>
            <a:off x="2671843" y="5696433"/>
            <a:ext cx="34069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From</a:t>
            </a:r>
            <a:r>
              <a:rPr lang="fr-FR" sz="2400" dirty="0"/>
              <a:t> IP: 192.168.0.10     </a:t>
            </a:r>
          </a:p>
          <a:p>
            <a:r>
              <a:rPr lang="fr-FR" sz="2400" dirty="0"/>
              <a:t>fromPort:24352 (</a:t>
            </a:r>
            <a:r>
              <a:rPr lang="fr-FR" sz="2400" dirty="0" err="1"/>
              <a:t>random</a:t>
            </a:r>
            <a:r>
              <a:rPr lang="fr-FR" sz="2400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C0A405-29A5-2FB0-F5A1-460E66181B70}"/>
              </a:ext>
            </a:extLst>
          </p:cNvPr>
          <p:cNvSpPr txBox="1"/>
          <p:nvPr/>
        </p:nvSpPr>
        <p:spPr>
          <a:xfrm>
            <a:off x="6562805" y="5677711"/>
            <a:ext cx="30907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To IP : 142.250.178.131</a:t>
            </a:r>
          </a:p>
          <a:p>
            <a:r>
              <a:rPr lang="fr-FR" sz="2400" dirty="0" err="1"/>
              <a:t>toPort</a:t>
            </a:r>
            <a:r>
              <a:rPr lang="fr-FR" sz="2400" dirty="0"/>
              <a:t>: 443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E7611390-30C3-592E-084F-1564B4114DAF}"/>
              </a:ext>
            </a:extLst>
          </p:cNvPr>
          <p:cNvSpPr/>
          <p:nvPr/>
        </p:nvSpPr>
        <p:spPr>
          <a:xfrm>
            <a:off x="5508535" y="4613020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122105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394" y="0"/>
            <a:ext cx="12119212" cy="1325563"/>
          </a:xfrm>
        </p:spPr>
        <p:txBody>
          <a:bodyPr>
            <a:normAutofit/>
          </a:bodyPr>
          <a:lstStyle/>
          <a:p>
            <a:pPr algn="ctr"/>
            <a:r>
              <a:rPr lang="fr-FR" b="1" dirty="0"/>
              <a:t>((( OR </a:t>
            </a:r>
            <a:r>
              <a:rPr lang="fr-FR" b="1" dirty="0" err="1"/>
              <a:t>equivalent</a:t>
            </a:r>
            <a:r>
              <a:rPr lang="fr-FR" b="1" dirty="0"/>
              <a:t> </a:t>
            </a:r>
            <a:r>
              <a:rPr lang="fr-FR" dirty="0"/>
              <a:t>… </a:t>
            </a:r>
            <a:r>
              <a:rPr lang="fr-FR" dirty="0" err="1"/>
              <a:t>IntelliJ</a:t>
            </a:r>
            <a:r>
              <a:rPr lang="fr-FR" dirty="0"/>
              <a:t> </a:t>
            </a:r>
            <a:r>
              <a:rPr lang="fr-FR" dirty="0" err="1"/>
              <a:t>Ultimate</a:t>
            </a:r>
            <a:r>
              <a:rPr lang="fr-FR" dirty="0"/>
              <a:t> 30 </a:t>
            </a:r>
            <a:r>
              <a:rPr lang="fr-FR" dirty="0" err="1"/>
              <a:t>days</a:t>
            </a:r>
            <a:r>
              <a:rPr lang="fr-FR" dirty="0"/>
              <a:t> Free trial</a:t>
            </a:r>
            <a:br>
              <a:rPr lang="fr-FR" dirty="0"/>
            </a:br>
            <a:r>
              <a:rPr lang="fr-FR" dirty="0">
                <a:hlinkClick r:id="rId2"/>
              </a:rPr>
              <a:t>https://www.jetbrains.com/idea/download</a:t>
            </a:r>
            <a:r>
              <a:rPr lang="fr-FR" dirty="0"/>
              <a:t> </a:t>
            </a:r>
            <a:r>
              <a:rPr lang="fr-FR" b="1" dirty="0"/>
              <a:t>)))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2C995-DB9A-1291-E0AA-DBC987C2C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950" y="1560280"/>
            <a:ext cx="8191922" cy="516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766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D066C-087A-B9FC-1B36-B88B99A13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OR</a:t>
            </a:r>
            <a:r>
              <a:rPr lang="fr-FR" dirty="0"/>
              <a:t> … Eclipse </a:t>
            </a:r>
            <a:r>
              <a:rPr lang="fr-FR" dirty="0" err="1"/>
              <a:t>with</a:t>
            </a:r>
            <a:r>
              <a:rPr lang="fr-FR" dirty="0"/>
              <a:t> *Web plugins</a:t>
            </a:r>
            <a:br>
              <a:rPr lang="fr-FR" dirty="0"/>
            </a:br>
            <a:r>
              <a:rPr lang="fr-FR" b="1" dirty="0"/>
              <a:t>OR </a:t>
            </a:r>
            <a:r>
              <a:rPr lang="fr-FR" dirty="0"/>
              <a:t>… </a:t>
            </a:r>
            <a:r>
              <a:rPr lang="fr-FR" dirty="0" err="1"/>
              <a:t>VisualStudio</a:t>
            </a:r>
            <a:r>
              <a:rPr lang="fr-FR" dirty="0"/>
              <a:t>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638D74-2D36-D9AD-5081-CF963FDD6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477" y="1690688"/>
            <a:ext cx="7145309" cy="510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034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2/3 : </a:t>
            </a:r>
            <a:r>
              <a:rPr lang="fr-FR" dirty="0" err="1"/>
              <a:t>Nodejs</a:t>
            </a:r>
            <a:br>
              <a:rPr lang="fr-FR" dirty="0"/>
            </a:br>
            <a:r>
              <a:rPr lang="fr-FR" dirty="0">
                <a:hlinkClick r:id="rId2"/>
              </a:rPr>
              <a:t>https://nodejs.org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ACEE81-05C2-5B2C-A549-72134F7FF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641" y="1876425"/>
            <a:ext cx="10184159" cy="425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693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3/3 : @angular/cli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27264D-F6EC-19F6-ADEA-E9817B685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622" y="1027906"/>
            <a:ext cx="9868755" cy="573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8225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2F29-3112-EDBE-8E67-90D3A944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Suggested</a:t>
            </a:r>
            <a:r>
              <a:rPr lang="fr-FR" dirty="0"/>
              <a:t> Reading for Next 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190657-CD51-97ED-91BA-26E6C00C9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265" y="3333204"/>
            <a:ext cx="6223098" cy="34161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092FC2-D7F8-FF92-7DD9-90F7BE6FDED7}"/>
              </a:ext>
            </a:extLst>
          </p:cNvPr>
          <p:cNvSpPr txBox="1"/>
          <p:nvPr/>
        </p:nvSpPr>
        <p:spPr>
          <a:xfrm>
            <a:off x="2901272" y="2588527"/>
            <a:ext cx="7002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HTML + JavaScript + </a:t>
            </a:r>
            <a:r>
              <a:rPr lang="fr-FR" sz="2400" b="1" dirty="0" err="1"/>
              <a:t>TypeScript</a:t>
            </a:r>
            <a:r>
              <a:rPr lang="fr-FR" sz="2400" b="1" dirty="0"/>
              <a:t> + </a:t>
            </a:r>
            <a:r>
              <a:rPr lang="fr-FR" sz="2400" b="1" dirty="0" err="1"/>
              <a:t>NodeJS</a:t>
            </a:r>
            <a:r>
              <a:rPr lang="fr-FR" sz="2400" b="1" dirty="0"/>
              <a:t> + </a:t>
            </a:r>
            <a:r>
              <a:rPr lang="fr-FR" sz="2400" b="1" dirty="0" err="1"/>
              <a:t>Angular</a:t>
            </a:r>
            <a:r>
              <a:rPr lang="fr-FR" sz="2400" b="1" dirty="0"/>
              <a:t> …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C41D1-B74E-AF23-A642-A84885A0C2AA}"/>
              </a:ext>
            </a:extLst>
          </p:cNvPr>
          <p:cNvSpPr txBox="1"/>
          <p:nvPr/>
        </p:nvSpPr>
        <p:spPr>
          <a:xfrm>
            <a:off x="3384363" y="157562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hlinkClick r:id="rId3"/>
              </a:rPr>
              <a:t>https://www.w3schools.com/</a:t>
            </a:r>
            <a:r>
              <a:rPr lang="fr-FR" sz="3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3328707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226D-DB41-2C82-0C8D-0CBB6A48F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Suggested</a:t>
            </a:r>
            <a:r>
              <a:rPr lang="fr-FR" dirty="0"/>
              <a:t> Reading for Next 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F73CEE-8463-D2CA-06CC-C52227D524FD}"/>
              </a:ext>
            </a:extLst>
          </p:cNvPr>
          <p:cNvSpPr txBox="1"/>
          <p:nvPr/>
        </p:nvSpPr>
        <p:spPr>
          <a:xfrm>
            <a:off x="104633" y="188697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hlinkClick r:id="rId2"/>
              </a:rPr>
              <a:t>https://www.w3schools.com/js</a:t>
            </a:r>
            <a:r>
              <a:rPr lang="fr-FR" sz="24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EE3845-37E4-05AD-1836-2AB2976B9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706" y="2850018"/>
            <a:ext cx="6171290" cy="31549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F51AA9-4602-3F8A-EFD3-3B853D6A6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45" y="2850018"/>
            <a:ext cx="5441985" cy="32315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E936BF-DD61-E988-5BD2-1D4CE8781FA5}"/>
              </a:ext>
            </a:extLst>
          </p:cNvPr>
          <p:cNvSpPr txBox="1"/>
          <p:nvPr/>
        </p:nvSpPr>
        <p:spPr>
          <a:xfrm>
            <a:off x="6248401" y="190683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hlinkClick r:id="rId5"/>
              </a:rPr>
              <a:t>https://www.w3schools.com/nodejs</a:t>
            </a:r>
            <a:r>
              <a:rPr lang="fr-FR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49772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62" y="286067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18562503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8" y="309563"/>
            <a:ext cx="12158662" cy="795338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/>
              <a:t>MindMap</a:t>
            </a:r>
            <a:r>
              <a:rPr lang="fr-FR" sz="3600" dirty="0"/>
              <a:t> to </a:t>
            </a:r>
            <a:r>
              <a:rPr lang="fr-FR" sz="3600" dirty="0" err="1"/>
              <a:t>Take</a:t>
            </a:r>
            <a:r>
              <a:rPr lang="fr-FR" sz="3600" dirty="0"/>
              <a:t> </a:t>
            </a:r>
            <a:r>
              <a:rPr lang="fr-FR" sz="3600" dirty="0" err="1"/>
              <a:t>Away</a:t>
            </a:r>
            <a:br>
              <a:rPr lang="fr-FR" sz="3600" dirty="0"/>
            </a:br>
            <a:r>
              <a:rPr lang="fr-FR" sz="3600" dirty="0">
                <a:hlinkClick r:id="rId2"/>
              </a:rPr>
              <a:t>https://mm.tt/app/map/2853349794?t=AFOnMZf7Ku</a:t>
            </a:r>
            <a:br>
              <a:rPr lang="fr-FR" sz="3600" dirty="0"/>
            </a:br>
            <a:endParaRPr lang="fr-FR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68666C-1604-6378-4D84-7CF395FFC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163" y="918005"/>
            <a:ext cx="7939358" cy="59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586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9F344-AF40-6264-5CD5-21E10A64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Links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C35F7A2-FEB3-DAE6-A2A3-DED054AFE6AA}"/>
              </a:ext>
            </a:extLst>
          </p:cNvPr>
          <p:cNvSpPr txBox="1">
            <a:spLocks/>
          </p:cNvSpPr>
          <p:nvPr/>
        </p:nvSpPr>
        <p:spPr>
          <a:xfrm>
            <a:off x="435164" y="2428875"/>
            <a:ext cx="11406752" cy="378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>
                <a:hlinkClick r:id="rId2"/>
              </a:rPr>
              <a:t>arnaud.nauwynck@gmail.com</a:t>
            </a:r>
            <a:endParaRPr lang="fr-FR" dirty="0"/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2023</a:t>
            </a:r>
            <a:br>
              <a:rPr lang="fr-FR" dirty="0"/>
            </a:br>
            <a:endParaRPr lang="fr-FR" dirty="0"/>
          </a:p>
          <a:p>
            <a:pPr marL="0" indent="0" algn="ctr">
              <a:buNone/>
            </a:pPr>
            <a:r>
              <a:rPr lang="fr-FR" dirty="0"/>
              <a:t>This document: 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https://github.com/Arnaud-Nauwynck/presentations/web/</a:t>
            </a:r>
            <a:br>
              <a:rPr lang="fr-FR" dirty="0"/>
            </a:br>
            <a:r>
              <a:rPr lang="fr-FR" dirty="0"/>
              <a:t>intro-web-dev-part1-http.pdf</a:t>
            </a:r>
          </a:p>
        </p:txBody>
      </p:sp>
    </p:spTree>
    <p:extLst>
      <p:ext uri="{BB962C8B-B14F-4D97-AF65-F5344CB8AC3E}">
        <p14:creationId xmlns:p14="http://schemas.microsoft.com/office/powerpoint/2010/main" val="1683676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3: TCP-IP socket </a:t>
            </a:r>
            <a:r>
              <a:rPr lang="fr-FR" dirty="0" err="1"/>
              <a:t>connection</a:t>
            </a:r>
            <a:endParaRPr lang="fr-FR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2C4B0778-31E8-7F6E-9F70-1100353F9BB7}"/>
              </a:ext>
            </a:extLst>
          </p:cNvPr>
          <p:cNvSpPr/>
          <p:nvPr/>
        </p:nvSpPr>
        <p:spPr>
          <a:xfrm>
            <a:off x="5907881" y="1501680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A99CB9-550B-D592-A9DB-06116619D763}"/>
              </a:ext>
            </a:extLst>
          </p:cNvPr>
          <p:cNvSpPr txBox="1"/>
          <p:nvPr/>
        </p:nvSpPr>
        <p:spPr>
          <a:xfrm>
            <a:off x="3517885" y="6130318"/>
            <a:ext cx="545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TCP-IP socket </a:t>
            </a:r>
            <a:r>
              <a:rPr lang="fr-FR" dirty="0" err="1"/>
              <a:t>opened</a:t>
            </a:r>
            <a:r>
              <a:rPr lang="fr-FR" dirty="0"/>
              <a:t> = duplex communication channels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C9A853A8-6CB4-D5E6-C46B-217799D04F22}"/>
              </a:ext>
            </a:extLst>
          </p:cNvPr>
          <p:cNvSpPr/>
          <p:nvPr/>
        </p:nvSpPr>
        <p:spPr>
          <a:xfrm rot="16200000">
            <a:off x="3279081" y="2801995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D041B06-9FCC-1B11-F777-48097262A83E}"/>
              </a:ext>
            </a:extLst>
          </p:cNvPr>
          <p:cNvSpPr/>
          <p:nvPr/>
        </p:nvSpPr>
        <p:spPr>
          <a:xfrm rot="16200000">
            <a:off x="9062013" y="3908242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694946-89E2-D792-9F0D-D175B2C10819}"/>
              </a:ext>
            </a:extLst>
          </p:cNvPr>
          <p:cNvSpPr txBox="1"/>
          <p:nvPr/>
        </p:nvSpPr>
        <p:spPr>
          <a:xfrm>
            <a:off x="963444" y="1465210"/>
            <a:ext cx="3171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Client-</a:t>
            </a:r>
            <a:r>
              <a:rPr lang="fr-FR" sz="2400" dirty="0" err="1"/>
              <a:t>Side</a:t>
            </a:r>
            <a:r>
              <a:rPr lang="fr-FR" sz="2400" dirty="0"/>
              <a:t> System calls:</a:t>
            </a:r>
          </a:p>
          <a:p>
            <a:r>
              <a:rPr lang="fr-FR" sz="2400" dirty="0"/>
              <a:t>« s = new </a:t>
            </a:r>
            <a:r>
              <a:rPr lang="fr-FR" sz="2400" b="1" dirty="0"/>
              <a:t>socket</a:t>
            </a:r>
            <a:r>
              <a:rPr lang="fr-FR" sz="2400" dirty="0"/>
              <a:t>(..) »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s.</a:t>
            </a:r>
            <a:r>
              <a:rPr lang="fr-FR" sz="2400" b="1" dirty="0" err="1"/>
              <a:t>connect</a:t>
            </a:r>
            <a:r>
              <a:rPr lang="fr-FR" sz="2400" dirty="0"/>
              <a:t>() 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568B25-6DDD-1B0E-C856-515DA98AA041}"/>
              </a:ext>
            </a:extLst>
          </p:cNvPr>
          <p:cNvSpPr txBox="1"/>
          <p:nvPr/>
        </p:nvSpPr>
        <p:spPr>
          <a:xfrm>
            <a:off x="7815581" y="1470705"/>
            <a:ext cx="36317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Server-</a:t>
            </a:r>
            <a:r>
              <a:rPr lang="fr-FR" sz="2400" dirty="0" err="1"/>
              <a:t>Side</a:t>
            </a:r>
            <a:r>
              <a:rPr lang="fr-FR" sz="2400" dirty="0"/>
              <a:t> System calls: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ss</a:t>
            </a:r>
            <a:r>
              <a:rPr lang="fr-FR" sz="2400" dirty="0"/>
              <a:t> = </a:t>
            </a:r>
            <a:r>
              <a:rPr lang="fr-FR" sz="2400" b="1" dirty="0"/>
              <a:t>new </a:t>
            </a:r>
            <a:r>
              <a:rPr lang="fr-FR" sz="2400" b="1" dirty="0" err="1"/>
              <a:t>ServerSocket</a:t>
            </a:r>
            <a:r>
              <a:rPr lang="fr-FR" sz="2400" dirty="0"/>
              <a:t>() »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ss.</a:t>
            </a:r>
            <a:r>
              <a:rPr lang="fr-FR" sz="2400" b="1" dirty="0" err="1"/>
              <a:t>bind</a:t>
            </a:r>
            <a:r>
              <a:rPr lang="fr-FR" sz="2400" dirty="0"/>
              <a:t>(loc,443); »</a:t>
            </a:r>
          </a:p>
          <a:p>
            <a:r>
              <a:rPr lang="fr-FR" sz="2400" dirty="0"/>
              <a:t>« s = </a:t>
            </a:r>
            <a:r>
              <a:rPr lang="fr-FR" sz="2400" dirty="0" err="1"/>
              <a:t>ss.</a:t>
            </a:r>
            <a:r>
              <a:rPr lang="fr-FR" sz="2400" b="1" dirty="0" err="1"/>
              <a:t>accept</a:t>
            </a:r>
            <a:r>
              <a:rPr lang="fr-FR" sz="2400" dirty="0"/>
              <a:t>() »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387DF9E-32FA-03A5-948A-AB07E878628C}"/>
              </a:ext>
            </a:extLst>
          </p:cNvPr>
          <p:cNvSpPr/>
          <p:nvPr/>
        </p:nvSpPr>
        <p:spPr>
          <a:xfrm rot="1157091">
            <a:off x="4962803" y="5482963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FDD79-54FC-D1AE-1F77-5683FBA4F26B}"/>
              </a:ext>
            </a:extLst>
          </p:cNvPr>
          <p:cNvSpPr txBox="1"/>
          <p:nvPr/>
        </p:nvSpPr>
        <p:spPr>
          <a:xfrm rot="1114920">
            <a:off x="5025782" y="2553509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1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SYN</a:t>
            </a:r>
            <a:r>
              <a:rPr lang="fr-FR" sz="2000" dirty="0"/>
              <a:t> »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2A9B63D-1FF0-F6A5-555D-1BEF58624C48}"/>
              </a:ext>
            </a:extLst>
          </p:cNvPr>
          <p:cNvSpPr/>
          <p:nvPr/>
        </p:nvSpPr>
        <p:spPr>
          <a:xfrm rot="1157091">
            <a:off x="4962802" y="3264318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5A065F1-894F-F488-CACD-B3F686745D79}"/>
              </a:ext>
            </a:extLst>
          </p:cNvPr>
          <p:cNvSpPr/>
          <p:nvPr/>
        </p:nvSpPr>
        <p:spPr>
          <a:xfrm rot="9438392">
            <a:off x="4946376" y="4431372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3AB7E6-C39D-809C-BA28-6764F3016496}"/>
              </a:ext>
            </a:extLst>
          </p:cNvPr>
          <p:cNvSpPr txBox="1"/>
          <p:nvPr/>
        </p:nvSpPr>
        <p:spPr>
          <a:xfrm rot="20251790">
            <a:off x="5319084" y="3742033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2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ACK</a:t>
            </a:r>
            <a:r>
              <a:rPr lang="fr-FR" sz="2000" dirty="0"/>
              <a:t> »</a:t>
            </a:r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id="{17920AE8-74E3-3105-AF1B-4D51E2949C4D}"/>
              </a:ext>
            </a:extLst>
          </p:cNvPr>
          <p:cNvSpPr/>
          <p:nvPr/>
        </p:nvSpPr>
        <p:spPr>
          <a:xfrm rot="16200000">
            <a:off x="8468419" y="3100523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FE48EE-E867-278A-E104-749235B051AC}"/>
              </a:ext>
            </a:extLst>
          </p:cNvPr>
          <p:cNvSpPr/>
          <p:nvPr/>
        </p:nvSpPr>
        <p:spPr>
          <a:xfrm>
            <a:off x="7568386" y="3400856"/>
            <a:ext cx="600501" cy="57460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B2994019-0A92-BB77-0EF5-EA8D88F45ED6}"/>
              </a:ext>
            </a:extLst>
          </p:cNvPr>
          <p:cNvSpPr/>
          <p:nvPr/>
        </p:nvSpPr>
        <p:spPr>
          <a:xfrm rot="16200000">
            <a:off x="2512531" y="5894682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id="{2CF77A22-673D-76B5-F1B2-C8FE06A7DFCC}"/>
              </a:ext>
            </a:extLst>
          </p:cNvPr>
          <p:cNvSpPr/>
          <p:nvPr/>
        </p:nvSpPr>
        <p:spPr>
          <a:xfrm rot="16200000">
            <a:off x="9264455" y="6003173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5C4500-1681-1E79-0055-C2D522FCB7C2}"/>
              </a:ext>
            </a:extLst>
          </p:cNvPr>
          <p:cNvCxnSpPr>
            <a:cxnSpLocks/>
          </p:cNvCxnSpPr>
          <p:nvPr/>
        </p:nvCxnSpPr>
        <p:spPr>
          <a:xfrm>
            <a:off x="3733800" y="6492875"/>
            <a:ext cx="3100128" cy="6775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3E131C-0941-EAD4-30F1-57915565B5FA}"/>
              </a:ext>
            </a:extLst>
          </p:cNvPr>
          <p:cNvCxnSpPr>
            <a:cxnSpLocks/>
          </p:cNvCxnSpPr>
          <p:nvPr/>
        </p:nvCxnSpPr>
        <p:spPr>
          <a:xfrm flipH="1">
            <a:off x="5907881" y="6664355"/>
            <a:ext cx="2466975" cy="3454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FE70B54-56B6-350F-08FD-D857F8FBDC4C}"/>
              </a:ext>
            </a:extLst>
          </p:cNvPr>
          <p:cNvSpPr txBox="1"/>
          <p:nvPr/>
        </p:nvSpPr>
        <p:spPr>
          <a:xfrm rot="1141277">
            <a:off x="5178859" y="4854856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3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ACK</a:t>
            </a:r>
            <a:r>
              <a:rPr lang="fr-FR" sz="2000" dirty="0"/>
              <a:t> »</a:t>
            </a:r>
          </a:p>
        </p:txBody>
      </p:sp>
    </p:spTree>
    <p:extLst>
      <p:ext uri="{BB962C8B-B14F-4D97-AF65-F5344CB8AC3E}">
        <p14:creationId xmlns:p14="http://schemas.microsoft.com/office/powerpoint/2010/main" val="3773894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28855</TotalTime>
  <Words>4775</Words>
  <Application>Microsoft Office PowerPoint</Application>
  <PresentationFormat>Widescreen</PresentationFormat>
  <Paragraphs>747</Paragraphs>
  <Slides>88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2" baseType="lpstr">
      <vt:lpstr>Arial</vt:lpstr>
      <vt:lpstr>Calibri</vt:lpstr>
      <vt:lpstr>Calibri Light</vt:lpstr>
      <vt:lpstr>Office Theme</vt:lpstr>
      <vt:lpstr>Introduction to Web Development  Part 1: Http – TCP/IP  Client/Server – Rest  Proxy, Gateway, Ng serve</vt:lpstr>
      <vt:lpstr>Outline</vt:lpstr>
      <vt:lpstr>Network Protocols: TCP-IP, DNS, Http</vt:lpstr>
      <vt:lpstr>Guessed? « http://localhost:8080»  is NOT part of path « #bar » is skipped</vt:lpstr>
      <vt:lpstr>F12 : Chrome Debugger Tool &gt; Network</vt:lpstr>
      <vt:lpstr>https://developer.mozilla.org/en-US/docs/ Web/HTTP/Overview</vt:lpstr>
      <vt:lpstr>Step 1: URL is parsed, DNS resolved</vt:lpstr>
      <vt:lpstr>Step 2: resolve local IP address + gateway address + create TCP-IP Socket</vt:lpstr>
      <vt:lpstr>Step 3: TCP-IP socket connection</vt:lpstr>
      <vt:lpstr>Step 4: https = http + TLS (SSL) =&gt;  Handshake (generate private+pub key – exchange pub key..)</vt:lpstr>
      <vt:lpstr>Step 5 : client write http Request text</vt:lpstr>
      <vt:lpstr>Step 5 : client write http Request text</vt:lpstr>
      <vt:lpstr>Step 6: Client WAIT response,  and do not write any more to socket</vt:lpstr>
      <vt:lpstr>Step 7 : server write http Response</vt:lpstr>
      <vt:lpstr>Step 7 : server write http Response</vt:lpstr>
      <vt:lpstr>Step 8: Client read response, close socket</vt:lpstr>
      <vt:lpstr>http(s) Protocol Caracteristics</vt:lpstr>
      <vt:lpstr>http protocol: Simple text headers - body</vt:lpstr>
      <vt:lpstr>HTTP is Stateless</vt:lpstr>
      <vt:lpstr>Stateless = Fundamentals for Load-Balancing ( resilience + horyzontal scalability)</vt:lpstr>
      <vt:lpstr>Connection latency … HTTP socket re-use</vt:lpstr>
      <vt:lpstr>Http is Extensible !!</vt:lpstr>
      <vt:lpstr>Sample minimalist Java program : Client part</vt:lpstr>
      <vt:lpstr>Sample minimalist Java program: Server part</vt:lpstr>
      <vt:lpstr>Run it …</vt:lpstr>
      <vt:lpstr>F12 (Chrome Debugger Tools &gt; Network )</vt:lpstr>
      <vt:lpstr>Debug Client &amp; Server - Logs</vt:lpstr>
      <vt:lpstr>Test using Curl (or Postman)</vt:lpstr>
      <vt:lpstr>ANNEXE …  equivalent Server code using frameworks</vt:lpstr>
      <vt:lpstr>Minimalist NodeJs Server, using express</vt:lpstr>
      <vt:lpstr>Minimalist  NodeJs http Client fetch()</vt:lpstr>
      <vt:lpstr>Minimalist Java Server … using SpringBoot = 1 line of code !!</vt:lpstr>
      <vt:lpstr>https://start.spring.io/ add dependency « WEB »</vt:lpstr>
      <vt:lpstr>Click « Generate », Unzip, Import in IDE, Run</vt:lpstr>
      <vt:lpstr>Coffee Break  http Take Away</vt:lpstr>
      <vt:lpstr>More on http …</vt:lpstr>
      <vt:lpstr>Status Code Family: 200, 300, 400, 500</vt:lpstr>
      <vt:lpstr>Common http Status Codes https://developer.mozilla.org/en-US/docs/Web/HTTP/Status</vt:lpstr>
      <vt:lpstr>http Method Verbs :  GET, PUT, POST, DELETE, HEAD, PATCH, ..</vt:lpstr>
      <vt:lpstr>http Method Verbs (bis):  GET, PUT, POST, DELETE, HEAD, PATCH, ..</vt:lpstr>
      <vt:lpstr>Simple case: http Rest Server responding ONLY *.html/*.js/*.css/*.png/…  static page files</vt:lpstr>
      <vt:lpstr>Dynamic Page Server  ( server-side generated web page)</vt:lpstr>
      <vt:lpstr>Museum of Dynamic Page Server Technologies</vt:lpstr>
      <vt:lpstr>Java Servlet &amp; Jsp (html in java   /  java in pseudo-html  )</vt:lpstr>
      <vt:lpstr>Choose your poison Red pill / blue pill</vt:lpstr>
      <vt:lpstr>Not only a Developper problem…  Html+Js+CSS  re-Rendering slowness + Network + .. for reloading pages links</vt:lpstr>
      <vt:lpstr>Click &lt;href&gt; … RE-Loading new html page</vt:lpstr>
      <vt:lpstr>Solution to  Multiple Pages Application Problems ?  caching + optims + workarounds … ?  =&gt;  SPA = Single Page Application  !!</vt:lpstr>
      <vt:lpstr>SPA = Single Page Application   … still dynamic, still Multiple Rest Json requests</vt:lpstr>
      <vt:lpstr>http API Server   (cf Rest Api)</vt:lpstr>
      <vt:lpstr>http exposing a « CRUD » api CRUD : Create – Read - Update - Delete </vt:lpstr>
      <vt:lpstr>using Standard naming convention on Verb + Url = follow « Rest » style Rest = Representational State Transfer </vt:lpstr>
      <vt:lpstr>https://en.wikipedia.org/wiki/Representational_state_transfer</vt:lpstr>
      <vt:lpstr>Rest-Json Api server in Springboot @Mapping ..</vt:lpstr>
      <vt:lpstr>Example @RequestMapping</vt:lpstr>
      <vt:lpstr>Example using NodeJs - Express</vt:lpstr>
      <vt:lpstr>Mixing Static and Dynamic Content</vt:lpstr>
      <vt:lpstr>Gateway  … Ingress Rule</vt:lpstr>
      <vt:lpstr>in Angular Development Environment .. « Ng serve »</vt:lpstr>
      <vt:lpstr>https://angular.io/cli/serve</vt:lpstr>
      <vt:lpstr>(pre-requisite) npm install -g @angular/cli ng new</vt:lpstr>
      <vt:lpstr>ng serve   =&gt; http://localhost:4200  … live-reload on *.html, *.ts</vt:lpstr>
      <vt:lpstr>Demo IntelliJ (left) + Chrome (right) + ng serve</vt:lpstr>
      <vt:lpstr>Demo … Live reload</vt:lpstr>
      <vt:lpstr>Live Reload …  --watch  and compile !!</vt:lpstr>
      <vt:lpstr>Demo live-reload … when compile error</vt:lpstr>
      <vt:lpstr>Ng serve… why Mock « app/server/*ts, *.json »</vt:lpstr>
      <vt:lpstr>Ng serve… why Proxy to /api/**  ? =&gt; CORS Origin problem  !</vt:lpstr>
      <vt:lpstr>Virtual Host … same IP address, different « Virtual » Server Hosts</vt:lpstr>
      <vt:lpstr>Proxy Server</vt:lpstr>
      <vt:lpstr>Forward Proxy … Reverse Proxy ??</vt:lpstr>
      <vt:lpstr>Http Proxy</vt:lpstr>
      <vt:lpstr>Example Intranet http « Security Proxy »</vt:lpstr>
      <vt:lpstr>Using « Transparently » a http Proxy</vt:lpstr>
      <vt:lpstr>Using « Transparently »  an http request enricher Proxy  … authenticating</vt:lpstr>
      <vt:lpstr>Px-proxy</vt:lpstr>
      <vt:lpstr>Summary</vt:lpstr>
      <vt:lpstr>Next course / Hands-on Pre-requisite to install on your PCs: </vt:lpstr>
      <vt:lpstr>PowerPoint Presentation</vt:lpstr>
      <vt:lpstr>((( OR equivalent … IntelliJ Ultimate 30 days Free trial https://www.jetbrains.com/idea/download )))</vt:lpstr>
      <vt:lpstr>OR … Eclipse with *Web plugins OR … VisualStudio Code</vt:lpstr>
      <vt:lpstr>Pre-Requisite Install 2/3 : Nodejs https://nodejs.org</vt:lpstr>
      <vt:lpstr>Pre-Requisite Install 3/3 : @angular/cli</vt:lpstr>
      <vt:lpstr>Suggested Reading for Next Time</vt:lpstr>
      <vt:lpstr>Suggested Reading for Next Time</vt:lpstr>
      <vt:lpstr>Questions ?</vt:lpstr>
      <vt:lpstr>MindMap to Take Away https://mm.tt/app/map/2853349794?t=AFOnMZf7Ku 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Technologies Development</dc:title>
  <dc:creator>NAUWYNCK Arnaud</dc:creator>
  <cp:lastModifiedBy>NAUWYNCK Arnaud</cp:lastModifiedBy>
  <cp:revision>54</cp:revision>
  <dcterms:created xsi:type="dcterms:W3CDTF">2023-07-01T16:37:21Z</dcterms:created>
  <dcterms:modified xsi:type="dcterms:W3CDTF">2024-07-21T16:24:54Z</dcterms:modified>
</cp:coreProperties>
</file>

<file path=docProps/thumbnail.jpeg>
</file>